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110"/>
  </p:notesMasterIdLst>
  <p:sldIdLst>
    <p:sldId id="256" r:id="rId2"/>
    <p:sldId id="263" r:id="rId3"/>
    <p:sldId id="283" r:id="rId4"/>
    <p:sldId id="328" r:id="rId5"/>
    <p:sldId id="338" r:id="rId6"/>
    <p:sldId id="266" r:id="rId7"/>
    <p:sldId id="343" r:id="rId8"/>
    <p:sldId id="366" r:id="rId9"/>
    <p:sldId id="286" r:id="rId10"/>
    <p:sldId id="284" r:id="rId11"/>
    <p:sldId id="285" r:id="rId12"/>
    <p:sldId id="267" r:id="rId13"/>
    <p:sldId id="287" r:id="rId14"/>
    <p:sldId id="288" r:id="rId15"/>
    <p:sldId id="289" r:id="rId16"/>
    <p:sldId id="407" r:id="rId17"/>
    <p:sldId id="344" r:id="rId18"/>
    <p:sldId id="345" r:id="rId19"/>
    <p:sldId id="293" r:id="rId20"/>
    <p:sldId id="294" r:id="rId21"/>
    <p:sldId id="333" r:id="rId22"/>
    <p:sldId id="346" r:id="rId23"/>
    <p:sldId id="377" r:id="rId24"/>
    <p:sldId id="290" r:id="rId25"/>
    <p:sldId id="347" r:id="rId26"/>
    <p:sldId id="427" r:id="rId27"/>
    <p:sldId id="348" r:id="rId28"/>
    <p:sldId id="280" r:id="rId29"/>
    <p:sldId id="279" r:id="rId30"/>
    <p:sldId id="297" r:id="rId31"/>
    <p:sldId id="282" r:id="rId32"/>
    <p:sldId id="332" r:id="rId33"/>
    <p:sldId id="296" r:id="rId34"/>
    <p:sldId id="303" r:id="rId35"/>
    <p:sldId id="300" r:id="rId36"/>
    <p:sldId id="392" r:id="rId37"/>
    <p:sldId id="261" r:id="rId38"/>
    <p:sldId id="425" r:id="rId39"/>
    <p:sldId id="305" r:id="rId40"/>
    <p:sldId id="335" r:id="rId41"/>
    <p:sldId id="353" r:id="rId42"/>
    <p:sldId id="311" r:id="rId43"/>
    <p:sldId id="312" r:id="rId44"/>
    <p:sldId id="314" r:id="rId45"/>
    <p:sldId id="430" r:id="rId46"/>
    <p:sldId id="320" r:id="rId47"/>
    <p:sldId id="321" r:id="rId48"/>
    <p:sldId id="316" r:id="rId49"/>
    <p:sldId id="399" r:id="rId50"/>
    <p:sldId id="317" r:id="rId51"/>
    <p:sldId id="315" r:id="rId52"/>
    <p:sldId id="325" r:id="rId53"/>
    <p:sldId id="324" r:id="rId54"/>
    <p:sldId id="326" r:id="rId55"/>
    <p:sldId id="269" r:id="rId56"/>
    <p:sldId id="270" r:id="rId57"/>
    <p:sldId id="323" r:id="rId58"/>
    <p:sldId id="271" r:id="rId59"/>
    <p:sldId id="273" r:id="rId60"/>
    <p:sldId id="304" r:id="rId61"/>
    <p:sldId id="298" r:id="rId62"/>
    <p:sldId id="307" r:id="rId63"/>
    <p:sldId id="259" r:id="rId64"/>
    <p:sldId id="260" r:id="rId65"/>
    <p:sldId id="383" r:id="rId66"/>
    <p:sldId id="308" r:id="rId67"/>
    <p:sldId id="302" r:id="rId68"/>
    <p:sldId id="393" r:id="rId69"/>
    <p:sldId id="429" r:id="rId70"/>
    <p:sldId id="354" r:id="rId71"/>
    <p:sldId id="355" r:id="rId72"/>
    <p:sldId id="309" r:id="rId73"/>
    <p:sldId id="385" r:id="rId74"/>
    <p:sldId id="322" r:id="rId75"/>
    <p:sldId id="395" r:id="rId76"/>
    <p:sldId id="361" r:id="rId77"/>
    <p:sldId id="375" r:id="rId78"/>
    <p:sldId id="396" r:id="rId79"/>
    <p:sldId id="397" r:id="rId80"/>
    <p:sldId id="398" r:id="rId81"/>
    <p:sldId id="406" r:id="rId82"/>
    <p:sldId id="310" r:id="rId83"/>
    <p:sldId id="400" r:id="rId84"/>
    <p:sldId id="318" r:id="rId85"/>
    <p:sldId id="272" r:id="rId86"/>
    <p:sldId id="336" r:id="rId87"/>
    <p:sldId id="401" r:id="rId88"/>
    <p:sldId id="402" r:id="rId89"/>
    <p:sldId id="265" r:id="rId90"/>
    <p:sldId id="373" r:id="rId91"/>
    <p:sldId id="403" r:id="rId92"/>
    <p:sldId id="404" r:id="rId93"/>
    <p:sldId id="381" r:id="rId94"/>
    <p:sldId id="413" r:id="rId95"/>
    <p:sldId id="411" r:id="rId96"/>
    <p:sldId id="414" r:id="rId97"/>
    <p:sldId id="415" r:id="rId98"/>
    <p:sldId id="416" r:id="rId99"/>
    <p:sldId id="378" r:id="rId100"/>
    <p:sldId id="405" r:id="rId101"/>
    <p:sldId id="426" r:id="rId102"/>
    <p:sldId id="417" r:id="rId103"/>
    <p:sldId id="349" r:id="rId104"/>
    <p:sldId id="420" r:id="rId105"/>
    <p:sldId id="418" r:id="rId106"/>
    <p:sldId id="421" r:id="rId107"/>
    <p:sldId id="423" r:id="rId108"/>
    <p:sldId id="424" r:id="rId10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9"/>
    <p:restoredTop sz="98908" autoAdjust="0"/>
  </p:normalViewPr>
  <p:slideViewPr>
    <p:cSldViewPr snapToGrid="0" snapToObjects="1">
      <p:cViewPr>
        <p:scale>
          <a:sx n="93" d="100"/>
          <a:sy n="93" d="100"/>
        </p:scale>
        <p:origin x="1376" y="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16"/>
    </p:cViewPr>
  </p:sorterViewPr>
  <p:notesViewPr>
    <p:cSldViewPr snapToGrid="0" snapToObjects="1">
      <p:cViewPr>
        <p:scale>
          <a:sx n="121" d="100"/>
          <a:sy n="121" d="100"/>
        </p:scale>
        <p:origin x="-880" y="84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110" Type="http://schemas.openxmlformats.org/officeDocument/2006/relationships/notesMaster" Target="notesMasters/notesMaster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11" Type="http://schemas.openxmlformats.org/officeDocument/2006/relationships/presProps" Target="presProps.xml"/><Relationship Id="rId112" Type="http://schemas.openxmlformats.org/officeDocument/2006/relationships/viewProps" Target="viewProps.xml"/><Relationship Id="rId113" Type="http://schemas.openxmlformats.org/officeDocument/2006/relationships/theme" Target="theme/theme1.xml"/><Relationship Id="rId114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slide" Target="slides/slide99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87CCC-2B15-D44A-B5BE-CB09C9D7D192}" type="datetimeFigureOut">
              <a:rPr lang="en-US" smtClean="0"/>
              <a:t>2/26/20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3BC57B-3520-994D-843F-9FCC5E9F0B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09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6190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Unique plants for this part of the Boise Front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859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Trailhead (note spring-fed meadow)</a:t>
            </a:r>
          </a:p>
          <a:p>
            <a:r>
              <a:rPr lang="en-US" dirty="0" smtClean="0"/>
              <a:t>Trail crosses subdivision to Currant Creek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784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barely starting to explore </a:t>
            </a:r>
            <a:r>
              <a:rPr lang="en-US" dirty="0" err="1" smtClean="0"/>
              <a:t>Avimor</a:t>
            </a:r>
            <a:r>
              <a:rPr lang="en-US" dirty="0" smtClean="0"/>
              <a:t> trails</a:t>
            </a:r>
          </a:p>
          <a:p>
            <a:r>
              <a:rPr lang="en-US" dirty="0" smtClean="0"/>
              <a:t>already finding plants not encountered elsewhere in Boise Front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882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Biggest surprise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672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1910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Upper edge of sediments</a:t>
            </a:r>
          </a:p>
          <a:p>
            <a:r>
              <a:rPr lang="en-US" dirty="0" smtClean="0"/>
              <a:t>Long history of sheep and cattle grazing</a:t>
            </a:r>
          </a:p>
          <a:p>
            <a:r>
              <a:rPr lang="en-US" dirty="0" smtClean="0"/>
              <a:t>Planted with non-native grasses following 1959 (and other) fires; also pasture improvement on private lands</a:t>
            </a:r>
          </a:p>
          <a:p>
            <a:r>
              <a:rPr lang="en-US" dirty="0" smtClean="0"/>
              <a:t>Now very low biodiversity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87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Above Lake Idaho sediments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766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Entering forest of </a:t>
            </a:r>
            <a:r>
              <a:rPr lang="en-US" dirty="0" err="1" smtClean="0"/>
              <a:t>douglas</a:t>
            </a:r>
            <a:r>
              <a:rPr lang="en-US" dirty="0" smtClean="0"/>
              <a:t>-fir and ponderosa pine on Idaho Batholith, approaching Boise Ridge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6897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Next year’s visit; parking lot for disk golf course </a:t>
            </a:r>
          </a:p>
          <a:p>
            <a:r>
              <a:rPr lang="en-US" dirty="0" smtClean="0"/>
              <a:t>Note plants in foreground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627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Evening blooming, long narrow tube, light fragrance =&gt; Probable pollinator; also on decline??? (unknown)</a:t>
            </a:r>
          </a:p>
          <a:p>
            <a:r>
              <a:rPr lang="en-US" dirty="0" err="1" smtClean="0"/>
              <a:t>Onagraceae</a:t>
            </a:r>
            <a:r>
              <a:rPr lang="en-US" dirty="0" smtClean="0"/>
              <a:t> (including </a:t>
            </a:r>
            <a:r>
              <a:rPr lang="en-US" dirty="0" err="1" smtClean="0"/>
              <a:t>Epilobium</a:t>
            </a:r>
            <a:r>
              <a:rPr lang="en-US" dirty="0" smtClean="0"/>
              <a:t> </a:t>
            </a:r>
            <a:r>
              <a:rPr lang="en-US" dirty="0" err="1" smtClean="0"/>
              <a:t>brachycarpum</a:t>
            </a:r>
            <a:r>
              <a:rPr lang="en-US" dirty="0" smtClean="0"/>
              <a:t>) as primary larval host, probably </a:t>
            </a:r>
            <a:r>
              <a:rPr lang="en-US" dirty="0" err="1" smtClean="0"/>
              <a:t>Abronia</a:t>
            </a:r>
            <a:r>
              <a:rPr lang="en-US" dirty="0" smtClean="0"/>
              <a:t> as well</a:t>
            </a:r>
          </a:p>
          <a:p>
            <a:r>
              <a:rPr lang="en-US" dirty="0" smtClean="0"/>
              <a:t>Evening-primrose often in same habitat with </a:t>
            </a:r>
            <a:r>
              <a:rPr lang="en-US" dirty="0" err="1" smtClean="0"/>
              <a:t>Abronia</a:t>
            </a:r>
            <a:r>
              <a:rPr lang="en-US" dirty="0" smtClean="0"/>
              <a:t>, may collectively help attract pollinators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981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01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Earliest plantings in 1930’s by Rocky Mountain Research Station, USDA Forest Service, for erosion control</a:t>
            </a:r>
          </a:p>
          <a:p>
            <a:r>
              <a:rPr lang="en-US" dirty="0" smtClean="0"/>
              <a:t>Research plantings in 60s &amp; 70s to provide shrubs for deer winter range, little concern for origin beyond Great Basin</a:t>
            </a:r>
          </a:p>
          <a:p>
            <a:r>
              <a:rPr lang="en-US" dirty="0" smtClean="0"/>
              <a:t>Terraces bulldozed and planted after 1959 fire “When the Pot Boiled Over”</a:t>
            </a:r>
          </a:p>
          <a:p>
            <a:r>
              <a:rPr lang="en-US" dirty="0" smtClean="0"/>
              <a:t>Ongoing plantings (mostly bitterbrush) by F&amp;G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73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Underappreciate; high priority!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931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Stunning 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093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Whole new suite of flowers, on basaltic substrate (edge of Snake River Plains)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75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Currently becoming sacrifice zone for “mudding”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817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Focus on Foote Park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9239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Arthur and Mary </a:t>
            </a:r>
            <a:r>
              <a:rPr lang="en-US" dirty="0" err="1" smtClean="0"/>
              <a:t>Hallock</a:t>
            </a:r>
            <a:r>
              <a:rPr lang="en-US" dirty="0" smtClean="0"/>
              <a:t> Foote</a:t>
            </a:r>
          </a:p>
          <a:p>
            <a:r>
              <a:rPr lang="en-US" dirty="0" smtClean="0"/>
              <a:t>True story on which </a:t>
            </a:r>
            <a:r>
              <a:rPr lang="en-US" dirty="0" err="1" smtClean="0"/>
              <a:t>Stegner’s</a:t>
            </a:r>
            <a:r>
              <a:rPr lang="en-US" dirty="0" smtClean="0"/>
              <a:t> “Angle of Repose” is based (or plagiarized)</a:t>
            </a:r>
          </a:p>
          <a:p>
            <a:r>
              <a:rPr lang="en-US" dirty="0" smtClean="0"/>
              <a:t>Arthur conceived New York Canal system that irrigated the Treasure Valley (but failed to profit from it)</a:t>
            </a:r>
          </a:p>
          <a:p>
            <a:r>
              <a:rPr lang="en-US" dirty="0" smtClean="0"/>
              <a:t>Family supported by Western-based novels and short stories written for Eastern audiences by Mary</a:t>
            </a:r>
          </a:p>
          <a:p>
            <a:r>
              <a:rPr lang="en-US" dirty="0" smtClean="0"/>
              <a:t>“Canyon House” (in </a:t>
            </a:r>
            <a:r>
              <a:rPr lang="en-US" dirty="0" err="1" smtClean="0"/>
              <a:t>Stegner</a:t>
            </a:r>
            <a:r>
              <a:rPr lang="en-US" dirty="0" smtClean="0"/>
              <a:t>) just below Lucky Peak Dam, ruins now part of park run by Army Corps of Engineers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C57B-3520-994D-843F-9FCC5E9F0BE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19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hidden">
          <a:xfrm>
            <a:off x="228600" y="3200400"/>
            <a:ext cx="8763000" cy="1341438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latin typeface="Times New Roman" charset="0"/>
            </a:endParaRPr>
          </a:p>
        </p:txBody>
      </p:sp>
      <p:pic>
        <p:nvPicPr>
          <p:cNvPr id="65539" name="Picture 3" descr="D:\FRONTPAGE THEMES\NATURE\ANABNR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0" t="-1314" r="-2" b="-36961"/>
          <a:stretch>
            <a:fillRect/>
          </a:stretch>
        </p:blipFill>
        <p:spPr bwMode="auto">
          <a:xfrm>
            <a:off x="533400" y="3200400"/>
            <a:ext cx="8458200" cy="11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Rectangle 4"/>
          <p:cNvSpPr>
            <a:spLocks noChangeArrowheads="1"/>
          </p:cNvSpPr>
          <p:nvPr/>
        </p:nvSpPr>
        <p:spPr bwMode="hidden">
          <a:xfrm>
            <a:off x="795338" y="2895600"/>
            <a:ext cx="304800" cy="9906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latin typeface="Times New Roman" charset="0"/>
            </a:endParaRPr>
          </a:p>
        </p:txBody>
      </p:sp>
      <p:sp>
        <p:nvSpPr>
          <p:cNvPr id="6554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143000" y="19812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2038350" y="4351338"/>
            <a:ext cx="6400800" cy="1371600"/>
          </a:xfrm>
        </p:spPr>
        <p:txBody>
          <a:bodyPr/>
          <a:lstStyle>
            <a:lvl1pPr marL="0" indent="0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5544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5545" name="Rectangle 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324600"/>
            <a:ext cx="1905000" cy="457200"/>
          </a:xfrm>
        </p:spPr>
        <p:txBody>
          <a:bodyPr/>
          <a:lstStyle>
            <a:lvl1pPr>
              <a:defRPr sz="1400"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045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838200"/>
            <a:ext cx="1943100" cy="53784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838200"/>
            <a:ext cx="5676900" cy="5378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05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838200"/>
            <a:ext cx="7772400" cy="5378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297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7884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29200" y="210185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29200" y="423545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66800" y="64135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429000" y="64135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229600" y="6413500"/>
            <a:ext cx="914400" cy="457200"/>
          </a:xfrm>
        </p:spPr>
        <p:txBody>
          <a:bodyPr/>
          <a:lstStyle>
            <a:lvl1pPr>
              <a:defRPr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274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0" y="5334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219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816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219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19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35052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86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81C0345-B3A1-1941-BD3E-11CE683A9E1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54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x-non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79AAB-C7F4-224F-902C-A1AC639B0F2A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866644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00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6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21018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86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6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24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80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79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70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jpeg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ChangeArrowheads="1"/>
          </p:cNvSpPr>
          <p:nvPr/>
        </p:nvSpPr>
        <p:spPr bwMode="hidden">
          <a:xfrm>
            <a:off x="152400" y="0"/>
            <a:ext cx="1447800" cy="68580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latin typeface="Times New Roman" charset="0"/>
            </a:endParaRPr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hidden">
          <a:xfrm>
            <a:off x="1676400" y="0"/>
            <a:ext cx="7467600" cy="121920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latin typeface="Times New Roman" charset="0"/>
            </a:endParaRPr>
          </a:p>
        </p:txBody>
      </p:sp>
      <p:sp>
        <p:nvSpPr>
          <p:cNvPr id="64516" name="Rectangle 4" descr="Stationery"/>
          <p:cNvSpPr>
            <a:spLocks noChangeArrowheads="1"/>
          </p:cNvSpPr>
          <p:nvPr/>
        </p:nvSpPr>
        <p:spPr bwMode="auto">
          <a:xfrm>
            <a:off x="457200" y="0"/>
            <a:ext cx="1219200" cy="762000"/>
          </a:xfrm>
          <a:prstGeom prst="rect">
            <a:avLst/>
          </a:prstGeom>
          <a:blipFill dpi="0" rotWithShape="0">
            <a:blip r:embed="rId1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latin typeface="Times New Roman" charset="0"/>
            </a:endParaRPr>
          </a:p>
        </p:txBody>
      </p:sp>
      <p:sp>
        <p:nvSpPr>
          <p:cNvPr id="64517" name="Rectangle 5" descr="Stationery"/>
          <p:cNvSpPr>
            <a:spLocks noChangeArrowheads="1"/>
          </p:cNvSpPr>
          <p:nvPr/>
        </p:nvSpPr>
        <p:spPr bwMode="auto">
          <a:xfrm>
            <a:off x="0" y="0"/>
            <a:ext cx="457200" cy="6858000"/>
          </a:xfrm>
          <a:prstGeom prst="rect">
            <a:avLst/>
          </a:prstGeom>
          <a:blipFill dpi="0" rotWithShape="0">
            <a:blip r:embed="rId18"/>
            <a:srcRect/>
            <a:tile tx="0" ty="0" sx="100000" sy="100000" flip="none" algn="tl"/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latin typeface="Times New Roman" charset="0"/>
            </a:endParaRP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8382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4135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B17EEBAE-23E3-0741-BABC-4D519219EEF0}" type="datetimeFigureOut">
              <a:rPr lang="en-US" smtClean="0"/>
              <a:t>2/26/20</a:t>
            </a:fld>
            <a:endParaRPr lang="en-US"/>
          </a:p>
        </p:txBody>
      </p:sp>
      <p:sp>
        <p:nvSpPr>
          <p:cNvPr id="64520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4135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endParaRPr lang="en-US"/>
          </a:p>
        </p:txBody>
      </p:sp>
      <p:pic>
        <p:nvPicPr>
          <p:cNvPr id="64521" name="Picture 9" descr="C:\Wendy\anabnr2.GIF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8725" y="0"/>
            <a:ext cx="7915275" cy="75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4522" name="Rectangle 10"/>
          <p:cNvSpPr>
            <a:spLocks noChangeArrowheads="1"/>
          </p:cNvSpPr>
          <p:nvPr/>
        </p:nvSpPr>
        <p:spPr bwMode="auto">
          <a:xfrm>
            <a:off x="304800" y="457200"/>
            <a:ext cx="2514600" cy="3048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US">
              <a:latin typeface="Times New Roman" charset="0"/>
            </a:endParaRPr>
          </a:p>
        </p:txBody>
      </p:sp>
      <p:sp>
        <p:nvSpPr>
          <p:cNvPr id="64523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4135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fld id="{016160A1-F9BC-534B-98D5-C2BEBE6DE688}" type="slidenum">
              <a:rPr lang="en-US" smtClean="0"/>
              <a:t>‹#›</a:t>
            </a:fld>
            <a:endParaRPr lang="en-US"/>
          </a:p>
        </p:txBody>
      </p:sp>
      <p:sp>
        <p:nvSpPr>
          <p:cNvPr id="64524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210185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Clr>
          <a:srgbClr val="A50021"/>
        </a:buClr>
        <a:buSzPct val="75000"/>
        <a:buFont typeface="Wingdings" charset="0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1027113" indent="-455613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</a:defRPr>
      </a:lvl2pPr>
      <a:lvl3pPr marL="1370013" indent="-228600" algn="l" rtl="0" eaLnBrk="1" fontAlgn="base" hangingPunct="1">
        <a:spcBef>
          <a:spcPct val="20000"/>
        </a:spcBef>
        <a:spcAft>
          <a:spcPct val="0"/>
        </a:spcAft>
        <a:buClr>
          <a:srgbClr val="666699"/>
        </a:buClr>
        <a:buSzPct val="7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3pPr>
      <a:lvl4pPr marL="1712913" indent="-228600" algn="l" rtl="0" eaLnBrk="1" fontAlgn="base" hangingPunct="1">
        <a:spcBef>
          <a:spcPct val="20000"/>
        </a:spcBef>
        <a:spcAft>
          <a:spcPct val="0"/>
        </a:spcAft>
        <a:buSzPct val="60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charset="0"/>
        <a:buChar char="n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jpe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5.jpeg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6.jpeg"/><Relationship Id="rId3" Type="http://schemas.openxmlformats.org/officeDocument/2006/relationships/image" Target="../media/image217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8.jpeg"/><Relationship Id="rId3" Type="http://schemas.openxmlformats.org/officeDocument/2006/relationships/image" Target="../media/image219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0.jpeg"/><Relationship Id="rId3" Type="http://schemas.openxmlformats.org/officeDocument/2006/relationships/image" Target="../media/image221.jpeg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2.emf"/><Relationship Id="rId3" Type="http://schemas.openxmlformats.org/officeDocument/2006/relationships/image" Target="../media/image223.jpeg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4.tiff"/><Relationship Id="rId3" Type="http://schemas.openxmlformats.org/officeDocument/2006/relationships/image" Target="../media/image225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6.jpeg"/><Relationship Id="rId3" Type="http://schemas.openxmlformats.org/officeDocument/2006/relationships/image" Target="../media/image227.jpe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8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4" Type="http://schemas.openxmlformats.org/officeDocument/2006/relationships/image" Target="../media/image2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4" Type="http://schemas.openxmlformats.org/officeDocument/2006/relationships/image" Target="../media/image55.jpeg"/><Relationship Id="rId5" Type="http://schemas.openxmlformats.org/officeDocument/2006/relationships/image" Target="../media/image56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jpeg"/><Relationship Id="rId3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4" Type="http://schemas.openxmlformats.org/officeDocument/2006/relationships/image" Target="../media/image61.JP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4" Type="http://schemas.openxmlformats.org/officeDocument/2006/relationships/image" Target="../media/image71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4" Type="http://schemas.openxmlformats.org/officeDocument/2006/relationships/image" Target="../media/image74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8.jpeg"/><Relationship Id="rId3" Type="http://schemas.openxmlformats.org/officeDocument/2006/relationships/image" Target="../media/image7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4" Type="http://schemas.openxmlformats.org/officeDocument/2006/relationships/image" Target="../media/image81.jpeg"/><Relationship Id="rId5" Type="http://schemas.openxmlformats.org/officeDocument/2006/relationships/image" Target="../media/image82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0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3.jpeg"/><Relationship Id="rId3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4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8.jpeg"/><Relationship Id="rId3" Type="http://schemas.openxmlformats.org/officeDocument/2006/relationships/image" Target="../media/image99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4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jpeg"/><Relationship Id="rId5" Type="http://schemas.openxmlformats.org/officeDocument/2006/relationships/image" Target="../media/image105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4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4" Type="http://schemas.openxmlformats.org/officeDocument/2006/relationships/image" Target="../media/image110.jpeg"/><Relationship Id="rId5" Type="http://schemas.openxmlformats.org/officeDocument/2006/relationships/image" Target="../media/image111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4" Type="http://schemas.openxmlformats.org/officeDocument/2006/relationships/image" Target="../media/image113.jpeg"/><Relationship Id="rId5" Type="http://schemas.openxmlformats.org/officeDocument/2006/relationships/image" Target="../media/image114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image" Target="../media/image118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4" Type="http://schemas.openxmlformats.org/officeDocument/2006/relationships/image" Target="../media/image122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3.jpeg"/><Relationship Id="rId3" Type="http://schemas.openxmlformats.org/officeDocument/2006/relationships/image" Target="../media/image12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4" Type="http://schemas.openxmlformats.org/officeDocument/2006/relationships/image" Target="../media/image126.jpeg"/><Relationship Id="rId5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7.jpeg"/><Relationship Id="rId3" Type="http://schemas.openxmlformats.org/officeDocument/2006/relationships/image" Target="../media/image128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4" Type="http://schemas.openxmlformats.org/officeDocument/2006/relationships/image" Target="../media/image133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4" Type="http://schemas.openxmlformats.org/officeDocument/2006/relationships/image" Target="../media/image137.jpeg"/><Relationship Id="rId5" Type="http://schemas.openxmlformats.org/officeDocument/2006/relationships/image" Target="../media/image138.jpe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0.jpeg"/><Relationship Id="rId3" Type="http://schemas.openxmlformats.org/officeDocument/2006/relationships/image" Target="../media/image141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2.jpeg"/><Relationship Id="rId3" Type="http://schemas.openxmlformats.org/officeDocument/2006/relationships/image" Target="../media/image14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4" Type="http://schemas.openxmlformats.org/officeDocument/2006/relationships/image" Target="../media/image146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4" Type="http://schemas.openxmlformats.org/officeDocument/2006/relationships/image" Target="../media/image148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9.jpeg"/><Relationship Id="rId3" Type="http://schemas.openxmlformats.org/officeDocument/2006/relationships/image" Target="../media/image15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4" Type="http://schemas.openxmlformats.org/officeDocument/2006/relationships/image" Target="../media/image153.jpeg"/><Relationship Id="rId5" Type="http://schemas.openxmlformats.org/officeDocument/2006/relationships/image" Target="../media/image154.jpeg"/><Relationship Id="rId6" Type="http://schemas.openxmlformats.org/officeDocument/2006/relationships/image" Target="../media/image155.jpeg"/><Relationship Id="rId7" Type="http://schemas.openxmlformats.org/officeDocument/2006/relationships/image" Target="../media/image156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4" Type="http://schemas.openxmlformats.org/officeDocument/2006/relationships/image" Target="../media/image159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4" Type="http://schemas.openxmlformats.org/officeDocument/2006/relationships/image" Target="../media/image162.jpeg"/><Relationship Id="rId5" Type="http://schemas.openxmlformats.org/officeDocument/2006/relationships/image" Target="../media/image163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0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4" Type="http://schemas.openxmlformats.org/officeDocument/2006/relationships/image" Target="../media/image166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4" Type="http://schemas.openxmlformats.org/officeDocument/2006/relationships/image" Target="../media/image169.png"/><Relationship Id="rId5" Type="http://schemas.microsoft.com/office/2007/relationships/hdphoto" Target="../media/hdphoto1.wdp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0.jpeg"/><Relationship Id="rId3" Type="http://schemas.openxmlformats.org/officeDocument/2006/relationships/image" Target="../media/image171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4" Type="http://schemas.openxmlformats.org/officeDocument/2006/relationships/image" Target="../media/image174.jpeg"/><Relationship Id="rId5" Type="http://schemas.openxmlformats.org/officeDocument/2006/relationships/image" Target="../media/image175.jpe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2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6.jpeg"/><Relationship Id="rId3" Type="http://schemas.openxmlformats.org/officeDocument/2006/relationships/image" Target="../media/image177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8.jpeg"/><Relationship Id="rId3" Type="http://schemas.openxmlformats.org/officeDocument/2006/relationships/image" Target="../media/image179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0.jpeg"/><Relationship Id="rId3" Type="http://schemas.openxmlformats.org/officeDocument/2006/relationships/image" Target="../media/image18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2.jpeg"/><Relationship Id="rId3" Type="http://schemas.openxmlformats.org/officeDocument/2006/relationships/image" Target="../media/image18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4.jpeg"/><Relationship Id="rId3" Type="http://schemas.openxmlformats.org/officeDocument/2006/relationships/image" Target="../media/image185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6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7.jpeg"/><Relationship Id="rId3" Type="http://schemas.openxmlformats.org/officeDocument/2006/relationships/image" Target="../media/image188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9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0.jpeg"/><Relationship Id="rId3" Type="http://schemas.openxmlformats.org/officeDocument/2006/relationships/image" Target="../media/image19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4" Type="http://schemas.openxmlformats.org/officeDocument/2006/relationships/image" Target="../media/image19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4.jpeg"/><Relationship Id="rId3" Type="http://schemas.openxmlformats.org/officeDocument/2006/relationships/image" Target="../media/image195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6.jpeg"/><Relationship Id="rId3" Type="http://schemas.openxmlformats.org/officeDocument/2006/relationships/image" Target="../media/image197.jpe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8.jpeg"/><Relationship Id="rId3" Type="http://schemas.openxmlformats.org/officeDocument/2006/relationships/image" Target="../media/image19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0.jpeg"/><Relationship Id="rId3" Type="http://schemas.openxmlformats.org/officeDocument/2006/relationships/image" Target="../media/image201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2.jpeg"/><Relationship Id="rId3" Type="http://schemas.openxmlformats.org/officeDocument/2006/relationships/image" Target="../media/image203.jpe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4.jpeg"/><Relationship Id="rId3" Type="http://schemas.openxmlformats.org/officeDocument/2006/relationships/image" Target="../media/image205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6.jpeg"/><Relationship Id="rId3" Type="http://schemas.openxmlformats.org/officeDocument/2006/relationships/image" Target="../media/image207.jpe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8.jpeg"/><Relationship Id="rId3" Type="http://schemas.openxmlformats.org/officeDocument/2006/relationships/image" Target="../media/image209.jpe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1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2.jpeg"/><Relationship Id="rId3" Type="http://schemas.openxmlformats.org/officeDocument/2006/relationships/image" Target="../media/image213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7602" y="1959500"/>
            <a:ext cx="7848600" cy="1524000"/>
          </a:xfrm>
        </p:spPr>
        <p:txBody>
          <a:bodyPr/>
          <a:lstStyle/>
          <a:p>
            <a:pPr algn="ctr"/>
            <a:r>
              <a:rPr lang="en-US" sz="4800" dirty="0" smtClean="0"/>
              <a:t>Treasures of the Boise Front</a:t>
            </a:r>
            <a:br>
              <a:rPr lang="en-US" sz="4800" dirty="0" smtClean="0"/>
            </a:br>
            <a:r>
              <a:rPr lang="en-US" sz="3200" dirty="0" smtClean="0"/>
              <a:t>Barbara </a:t>
            </a:r>
            <a:r>
              <a:rPr lang="en-US" sz="3200" dirty="0" err="1" smtClean="0"/>
              <a:t>Ertter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8350" y="4182004"/>
            <a:ext cx="6400800" cy="1371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7" descr="SAM_079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12259" y="4297020"/>
            <a:ext cx="3103141" cy="21836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Content Placeholder 6" descr="DSCN5909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5" r="-364"/>
          <a:stretch/>
        </p:blipFill>
        <p:spPr bwMode="auto">
          <a:xfrm>
            <a:off x="331358" y="222447"/>
            <a:ext cx="2730753" cy="202695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" name="Content Placeholder 13" descr="SAM_1209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51578" y="246428"/>
            <a:ext cx="2360681" cy="200297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Content Placeholder 9" descr="SAM_0927.JP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7602" y="4297020"/>
            <a:ext cx="4909017" cy="220077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8" name="Content Placeholder 6" descr="SAM_3601.JP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00339" y="246428"/>
            <a:ext cx="2430872" cy="200297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2276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>
          <a:xfrm>
            <a:off x="1219200" y="533400"/>
            <a:ext cx="4417453" cy="911357"/>
          </a:xfrm>
        </p:spPr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outh exposure</a:t>
            </a:r>
            <a:endParaRPr lang="en-US" dirty="0"/>
          </a:p>
        </p:txBody>
      </p:sp>
      <p:pic>
        <p:nvPicPr>
          <p:cNvPr id="9" name="Content Placeholder 8" descr="SAM_0239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57"/>
          <a:stretch/>
        </p:blipFill>
        <p:spPr>
          <a:xfrm>
            <a:off x="946452" y="1444757"/>
            <a:ext cx="4690201" cy="5125672"/>
          </a:xfrm>
        </p:spPr>
      </p:pic>
      <p:pic>
        <p:nvPicPr>
          <p:cNvPr id="10" name="Content Placeholder 9" descr="SAM_3185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4365" y="806554"/>
            <a:ext cx="3103141" cy="2671908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7" descr="SAM_0791.JPG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8459" y="4170020"/>
            <a:ext cx="3103141" cy="2183650"/>
          </a:xfrm>
        </p:spPr>
      </p:pic>
      <p:sp>
        <p:nvSpPr>
          <p:cNvPr id="12" name="TextBox 11"/>
          <p:cNvSpPr txBox="1"/>
          <p:nvPr/>
        </p:nvSpPr>
        <p:spPr>
          <a:xfrm>
            <a:off x="6424276" y="3441646"/>
            <a:ext cx="2381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Mulford’s</a:t>
            </a:r>
            <a:r>
              <a:rPr lang="en-US" dirty="0" smtClean="0"/>
              <a:t> </a:t>
            </a:r>
            <a:r>
              <a:rPr lang="en-US" dirty="0" err="1" smtClean="0"/>
              <a:t>milkvetch</a:t>
            </a:r>
            <a:endParaRPr lang="en-US" dirty="0" smtClean="0"/>
          </a:p>
          <a:p>
            <a:r>
              <a:rPr lang="en-US" dirty="0" smtClean="0"/>
              <a:t> </a:t>
            </a:r>
            <a:r>
              <a:rPr lang="en-US" i="1" dirty="0" err="1" smtClean="0"/>
              <a:t>Astragalus</a:t>
            </a:r>
            <a:r>
              <a:rPr lang="en-US" i="1" dirty="0" smtClean="0"/>
              <a:t> </a:t>
            </a:r>
            <a:r>
              <a:rPr lang="en-US" i="1" dirty="0" err="1" smtClean="0"/>
              <a:t>mulfordiae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19303" y="6312760"/>
            <a:ext cx="290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Aase’s</a:t>
            </a:r>
            <a:r>
              <a:rPr lang="en-US" dirty="0" smtClean="0"/>
              <a:t> onion (</a:t>
            </a:r>
            <a:r>
              <a:rPr lang="en-US" i="1" dirty="0" smtClean="0"/>
              <a:t>Allium </a:t>
            </a:r>
            <a:r>
              <a:rPr lang="en-US" i="1" dirty="0" err="1" smtClean="0"/>
              <a:t>aaseae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98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850900"/>
          </a:xfrm>
        </p:spPr>
        <p:txBody>
          <a:bodyPr/>
          <a:lstStyle/>
          <a:p>
            <a:r>
              <a:rPr lang="en-US" dirty="0" smtClean="0"/>
              <a:t>What you can do!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87500"/>
            <a:ext cx="7772400" cy="4114800"/>
          </a:xfrm>
        </p:spPr>
        <p:txBody>
          <a:bodyPr/>
          <a:lstStyle/>
          <a:p>
            <a:r>
              <a:rPr lang="en-US" sz="2800" dirty="0" smtClean="0"/>
              <a:t>Avoid disturbing the remaining “best of what’s left” habitats.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10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6800" y="2540000"/>
            <a:ext cx="7288361" cy="400050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7800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850900"/>
          </a:xfrm>
        </p:spPr>
        <p:txBody>
          <a:bodyPr/>
          <a:lstStyle/>
          <a:p>
            <a:r>
              <a:rPr lang="en-US" dirty="0" smtClean="0"/>
              <a:t>What you can do!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587500"/>
            <a:ext cx="7772400" cy="4114800"/>
          </a:xfrm>
        </p:spPr>
        <p:txBody>
          <a:bodyPr/>
          <a:lstStyle/>
          <a:p>
            <a:r>
              <a:rPr lang="en-US" sz="2800" dirty="0" smtClean="0"/>
              <a:t>Be responsible in your recreation decisions.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6600" y="2311399"/>
            <a:ext cx="3784600" cy="431680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6056"/>
          <a:stretch/>
        </p:blipFill>
        <p:spPr bwMode="auto">
          <a:xfrm>
            <a:off x="4737100" y="2311398"/>
            <a:ext cx="3873500" cy="45636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422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08000"/>
            <a:ext cx="7772400" cy="1143000"/>
          </a:xfrm>
        </p:spPr>
        <p:txBody>
          <a:bodyPr/>
          <a:lstStyle/>
          <a:p>
            <a:r>
              <a:rPr lang="en-US" dirty="0" smtClean="0"/>
              <a:t>What you can do!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70050"/>
            <a:ext cx="7772400" cy="4114800"/>
          </a:xfrm>
        </p:spPr>
        <p:txBody>
          <a:bodyPr/>
          <a:lstStyle/>
          <a:p>
            <a:r>
              <a:rPr lang="en-US" sz="2400" dirty="0" smtClean="0"/>
              <a:t>Pay attention to native species diversity when undertaking fire control measures, post-fire treatments, and other habitat modifications (note: one size does NOT fit all!)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2800" y="304165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5" name="Content Placeholder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0" y="3041650"/>
            <a:ext cx="3810000" cy="2857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6019800"/>
            <a:ext cx="4050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Natural recovery following </a:t>
            </a:r>
            <a:r>
              <a:rPr lang="en-US" dirty="0" err="1" smtClean="0"/>
              <a:t>Tablerock</a:t>
            </a:r>
            <a:r>
              <a:rPr lang="en-US" dirty="0" smtClean="0"/>
              <a:t> fire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398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163" y="838200"/>
            <a:ext cx="8866909" cy="644236"/>
          </a:xfrm>
        </p:spPr>
        <p:txBody>
          <a:bodyPr/>
          <a:lstStyle/>
          <a:p>
            <a:r>
              <a:rPr lang="en-US" sz="3600" dirty="0"/>
              <a:t>What you can do!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4855879" y="2151786"/>
            <a:ext cx="4088384" cy="4151726"/>
          </a:xfrm>
        </p:spPr>
      </p:pic>
      <p:sp>
        <p:nvSpPr>
          <p:cNvPr id="8" name="TextBox 7"/>
          <p:cNvSpPr txBox="1"/>
          <p:nvPr/>
        </p:nvSpPr>
        <p:spPr>
          <a:xfrm>
            <a:off x="998532" y="6303512"/>
            <a:ext cx="33159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Myrtle spurge spreading downhill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47641" y="6303512"/>
            <a:ext cx="3704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Hardy pampas grass taking over slope</a:t>
            </a:r>
            <a:endParaRPr lang="en-US" dirty="0"/>
          </a:p>
        </p:txBody>
      </p:sp>
      <p:pic>
        <p:nvPicPr>
          <p:cNvPr id="10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1163" y="2151786"/>
            <a:ext cx="4010710" cy="4151726"/>
          </a:xfrm>
        </p:spPr>
      </p:pic>
      <p:sp>
        <p:nvSpPr>
          <p:cNvPr id="3" name="TextBox 2"/>
          <p:cNvSpPr txBox="1"/>
          <p:nvPr/>
        </p:nvSpPr>
        <p:spPr>
          <a:xfrm>
            <a:off x="885647" y="1482436"/>
            <a:ext cx="805861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C00000"/>
              </a:buClr>
              <a:buSzPct val="123000"/>
              <a:buFont typeface="Arial" charset="0"/>
              <a:buChar char="•"/>
            </a:pPr>
            <a:r>
              <a:rPr lang="en-US" sz="2800" dirty="0"/>
              <a:t>Practice responsible gardening at wildland </a:t>
            </a:r>
            <a:r>
              <a:rPr lang="en-US" sz="2800" dirty="0" smtClean="0"/>
              <a:t>interface.</a:t>
            </a:r>
            <a:endParaRPr lang="en-US" sz="2800" dirty="0"/>
          </a:p>
          <a:p>
            <a:pPr marL="342900" indent="-342900">
              <a:buClr>
                <a:srgbClr val="C00000"/>
              </a:buClr>
              <a:buSzPct val="123000"/>
              <a:buFont typeface="Arial" charset="0"/>
              <a:buChar char="•"/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997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634139"/>
          </a:xfrm>
        </p:spPr>
        <p:txBody>
          <a:bodyPr/>
          <a:lstStyle/>
          <a:p>
            <a:r>
              <a:rPr lang="en-US" dirty="0"/>
              <a:t>What you can do!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72" t="57597"/>
          <a:stretch/>
        </p:blipFill>
        <p:spPr>
          <a:xfrm>
            <a:off x="490656" y="2665707"/>
            <a:ext cx="4381245" cy="3913753"/>
          </a:xfrm>
        </p:spPr>
      </p:pic>
      <p:sp>
        <p:nvSpPr>
          <p:cNvPr id="4" name="TextBox 3"/>
          <p:cNvSpPr txBox="1"/>
          <p:nvPr/>
        </p:nvSpPr>
        <p:spPr>
          <a:xfrm>
            <a:off x="614766" y="1348353"/>
            <a:ext cx="79402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/>
              <a:t>Become a ”Weed Warrior”, either as an individual or in group activities.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7754" y="2665707"/>
            <a:ext cx="3925746" cy="3913753"/>
          </a:xfrm>
        </p:spPr>
      </p:pic>
    </p:spTree>
    <p:extLst>
      <p:ext uri="{BB962C8B-B14F-4D97-AF65-F5344CB8AC3E}">
        <p14:creationId xmlns:p14="http://schemas.microsoft.com/office/powerpoint/2010/main" val="90316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835617"/>
          </a:xfrm>
        </p:spPr>
        <p:txBody>
          <a:bodyPr/>
          <a:lstStyle/>
          <a:p>
            <a:r>
              <a:rPr lang="en-US" dirty="0" smtClean="0"/>
              <a:t>What you can do!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73817"/>
            <a:ext cx="7772400" cy="579357"/>
          </a:xfrm>
        </p:spPr>
        <p:txBody>
          <a:bodyPr/>
          <a:lstStyle/>
          <a:p>
            <a:r>
              <a:rPr lang="en-US" sz="2400" dirty="0" smtClean="0"/>
              <a:t>Creative uses of invasive non-natives?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200" y="2253174"/>
            <a:ext cx="3810000" cy="3951924"/>
          </a:xfrm>
          <a:prstGeom prst="rect">
            <a:avLst/>
          </a:prstGeom>
        </p:spPr>
      </p:pic>
      <p:pic>
        <p:nvPicPr>
          <p:cNvPr id="5" name="Content Placeholder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1" y="2253174"/>
            <a:ext cx="3246601" cy="3931941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97803" y="6205098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Feral rye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89820" y="6209560"/>
            <a:ext cx="1041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Wry not?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 bwMode="auto">
          <a:xfrm>
            <a:off x="4367294" y="3517936"/>
            <a:ext cx="901700" cy="142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6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5741"/>
            <a:ext cx="7772400" cy="1143000"/>
          </a:xfrm>
        </p:spPr>
        <p:txBody>
          <a:bodyPr/>
          <a:lstStyle/>
          <a:p>
            <a:r>
              <a:rPr lang="en-US" dirty="0" smtClean="0"/>
              <a:t>What you can do!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4915" y="1387822"/>
            <a:ext cx="8369085" cy="762000"/>
          </a:xfrm>
        </p:spPr>
        <p:txBody>
          <a:bodyPr/>
          <a:lstStyle/>
          <a:p>
            <a:r>
              <a:rPr lang="en-US" sz="2800" dirty="0" smtClean="0"/>
              <a:t>Appreciate and enjoy our unique native wildflowers!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12" descr="SAM_0913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9"/>
          <a:stretch/>
        </p:blipFill>
        <p:spPr bwMode="auto">
          <a:xfrm>
            <a:off x="1066800" y="2000105"/>
            <a:ext cx="3647074" cy="435790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7" name="Content Placeholder 9" descr="SAM_092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05759" y="2000105"/>
            <a:ext cx="3754405" cy="436969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0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167" y="774701"/>
            <a:ext cx="8012624" cy="1644632"/>
          </a:xfrm>
        </p:spPr>
        <p:txBody>
          <a:bodyPr/>
          <a:lstStyle/>
          <a:p>
            <a:pPr algn="ctr"/>
            <a:r>
              <a:rPr lang="en-US" sz="2400" dirty="0" smtClean="0"/>
              <a:t>Idaho Native Plant Society’s </a:t>
            </a:r>
            <a:br>
              <a:rPr lang="en-US" sz="2400" dirty="0" smtClean="0"/>
            </a:br>
            <a:r>
              <a:rPr lang="en-US" sz="3600" b="1" dirty="0" smtClean="0"/>
              <a:t>3rd </a:t>
            </a:r>
            <a:r>
              <a:rPr lang="en-US" sz="3600" b="1" dirty="0"/>
              <a:t>Annual </a:t>
            </a:r>
            <a:r>
              <a:rPr lang="en-US" sz="3600" b="1" dirty="0" smtClean="0"/>
              <a:t>Wildflower+ Show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Mother’s </a:t>
            </a:r>
            <a:r>
              <a:rPr lang="en-US" sz="2400" dirty="0"/>
              <a:t>Day, Sunday, May </a:t>
            </a:r>
            <a:r>
              <a:rPr lang="en-US" sz="2400" dirty="0" smtClean="0"/>
              <a:t>10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11 </a:t>
            </a:r>
            <a:r>
              <a:rPr lang="en-US" sz="2000" dirty="0"/>
              <a:t>am to 4 </a:t>
            </a:r>
            <a:r>
              <a:rPr lang="en-US" sz="2000" dirty="0" smtClean="0"/>
              <a:t>pm, Foothills </a:t>
            </a:r>
            <a:r>
              <a:rPr lang="en-US" sz="2000" dirty="0"/>
              <a:t>Learning </a:t>
            </a:r>
            <a:r>
              <a:rPr lang="en-US" sz="2000" dirty="0" smtClean="0"/>
              <a:t>Center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6684" y="5945039"/>
            <a:ext cx="8369085" cy="607062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Where the Flowers Come to YOU! </a:t>
            </a:r>
            <a:endParaRPr lang="en-US" sz="4000" b="1" dirty="0" smtClean="0"/>
          </a:p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1149" y="2588081"/>
            <a:ext cx="7950631" cy="318820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84140" y="5376180"/>
            <a:ext cx="77646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37554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6800" y="648809"/>
            <a:ext cx="7772400" cy="1263650"/>
          </a:xfrm>
        </p:spPr>
        <p:txBody>
          <a:bodyPr/>
          <a:lstStyle/>
          <a:p>
            <a:pPr algn="ctr"/>
            <a:r>
              <a:rPr lang="en-US" sz="3600" b="1" dirty="0"/>
              <a:t>"Treasures of the Boise Front" </a:t>
            </a:r>
            <a:r>
              <a:rPr lang="en-US" sz="2800" b="1" dirty="0"/>
              <a:t>Wildflower Walk Series</a:t>
            </a:r>
            <a:r>
              <a:rPr lang="en-US" sz="2800" b="1"/>
              <a:t>, </a:t>
            </a:r>
            <a:r>
              <a:rPr lang="en-US" sz="2800" b="1" smtClean="0"/>
              <a:t>Spring-Summer </a:t>
            </a:r>
            <a:r>
              <a:rPr lang="en-US" sz="2800" b="1" dirty="0" smtClean="0"/>
              <a:t>2020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66800" y="2101850"/>
            <a:ext cx="7772400" cy="169523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A</a:t>
            </a:r>
            <a:r>
              <a:rPr lang="en-US" sz="2000" dirty="0" smtClean="0"/>
              <a:t>n </a:t>
            </a:r>
            <a:r>
              <a:rPr lang="en-US" sz="2000" dirty="0"/>
              <a:t>introduction to a selection of public trails with the best diversity of native wildflowers throughout the Boise Front. </a:t>
            </a:r>
            <a:r>
              <a:rPr lang="en-US" sz="2000" dirty="0" smtClean="0"/>
              <a:t> </a:t>
            </a:r>
            <a:r>
              <a:rPr lang="en-US" sz="2000" b="1" dirty="0" smtClean="0"/>
              <a:t>*</a:t>
            </a:r>
            <a:r>
              <a:rPr lang="en-US" sz="2000" b="1" dirty="0"/>
              <a:t>Pre-registration is required.</a:t>
            </a:r>
            <a:r>
              <a:rPr lang="en-US" sz="2000" dirty="0"/>
              <a:t>  These walks are free but have a maximum of 20 participants each. To register, please visit </a:t>
            </a:r>
            <a:r>
              <a:rPr lang="en-US" sz="2000" dirty="0" err="1" smtClean="0"/>
              <a:t>cityofboise.org</a:t>
            </a:r>
            <a:r>
              <a:rPr lang="en-US" sz="2000" dirty="0" smtClean="0"/>
              <a:t>/parks or call 208-608-7680.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9" name="Content Placeholder 6" descr="IMAG0009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"/>
          <a:stretch/>
        </p:blipFill>
        <p:spPr>
          <a:xfrm>
            <a:off x="286337" y="3744282"/>
            <a:ext cx="2571872" cy="2782107"/>
          </a:xfrm>
          <a:prstGeom prst="rect">
            <a:avLst/>
          </a:prstGeom>
        </p:spPr>
      </p:pic>
      <p:pic>
        <p:nvPicPr>
          <p:cNvPr id="11" name="Content Placeholder 9" descr="SAM_092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03349" y="3744282"/>
            <a:ext cx="2390361" cy="278210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9779" y="3744282"/>
            <a:ext cx="3302000" cy="278210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20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0" y="533400"/>
            <a:ext cx="3810000" cy="994179"/>
          </a:xfrm>
        </p:spPr>
        <p:txBody>
          <a:bodyPr/>
          <a:lstStyle/>
          <a:p>
            <a:r>
              <a:rPr lang="en-US" dirty="0" smtClean="0"/>
              <a:t>North exposure</a:t>
            </a:r>
            <a:endParaRPr lang="en-US" dirty="0"/>
          </a:p>
        </p:txBody>
      </p:sp>
      <p:pic>
        <p:nvPicPr>
          <p:cNvPr id="7" name="Content Placeholder 6" descr="SAM_3213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759" b="-2759"/>
          <a:stretch/>
        </p:blipFill>
        <p:spPr>
          <a:xfrm>
            <a:off x="742180" y="1676400"/>
            <a:ext cx="4577631" cy="4419600"/>
          </a:xfrm>
        </p:spPr>
      </p:pic>
      <p:pic>
        <p:nvPicPr>
          <p:cNvPr id="9" name="Content Placeholder 8" descr="SAM_0694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0"/>
          <a:stretch/>
        </p:blipFill>
        <p:spPr>
          <a:xfrm>
            <a:off x="5617860" y="890219"/>
            <a:ext cx="3373740" cy="2521424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25995" y="6096000"/>
            <a:ext cx="3810000" cy="56768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Good quality sagebrush steppe with bunchgrass, shrubs, </a:t>
            </a:r>
            <a:r>
              <a:rPr lang="en-US" sz="1800" smtClean="0"/>
              <a:t>and wildflowers</a:t>
            </a:r>
            <a:endParaRPr lang="en-US" sz="1800" dirty="0"/>
          </a:p>
        </p:txBody>
      </p:sp>
      <p:pic>
        <p:nvPicPr>
          <p:cNvPr id="8" name="Content Placeholder 7" descr="SAM_3247.JPG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0"/>
          <a:stretch/>
        </p:blipFill>
        <p:spPr>
          <a:xfrm>
            <a:off x="5617860" y="3783518"/>
            <a:ext cx="3373740" cy="2539250"/>
          </a:xfrm>
        </p:spPr>
      </p:pic>
      <p:sp>
        <p:nvSpPr>
          <p:cNvPr id="10" name="TextBox 9"/>
          <p:cNvSpPr txBox="1"/>
          <p:nvPr/>
        </p:nvSpPr>
        <p:spPr>
          <a:xfrm>
            <a:off x="5816813" y="3349626"/>
            <a:ext cx="3056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mosses &amp; lichens covering soil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59105" y="6294356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sagebrush sheltering miner’s-lettuce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446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33535" y="929149"/>
            <a:ext cx="2446777" cy="2688062"/>
          </a:xfrm>
        </p:spPr>
        <p:txBody>
          <a:bodyPr/>
          <a:lstStyle/>
          <a:p>
            <a:r>
              <a:rPr lang="en-US" sz="2800" dirty="0" smtClean="0"/>
              <a:t>Flowing mud during freeze-thaw cycles on fine soil </a:t>
            </a:r>
            <a:r>
              <a:rPr lang="en-US" sz="2800" smtClean="0"/>
              <a:t>of north-facing </a:t>
            </a:r>
            <a:r>
              <a:rPr lang="en-US" sz="2800" dirty="0"/>
              <a:t>slopes </a:t>
            </a:r>
            <a:r>
              <a:rPr lang="en-US" sz="2800" dirty="0" smtClean="0"/>
              <a:t> </a:t>
            </a:r>
            <a:endParaRPr lang="en-US" sz="2800" dirty="0"/>
          </a:p>
        </p:txBody>
      </p:sp>
      <p:pic>
        <p:nvPicPr>
          <p:cNvPr id="3" name="Content Placeholder 2" descr="DSCF0405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55"/>
          <a:stretch/>
        </p:blipFill>
        <p:spPr>
          <a:xfrm>
            <a:off x="507999" y="815622"/>
            <a:ext cx="5912556" cy="5009387"/>
          </a:xfrm>
        </p:spPr>
      </p:pic>
      <p:pic>
        <p:nvPicPr>
          <p:cNvPr id="8" name="Content Placeholder 7" descr="SAM_0687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1112" y="3899322"/>
            <a:ext cx="3759200" cy="2540989"/>
          </a:xfrm>
        </p:spPr>
      </p:pic>
    </p:spTree>
    <p:extLst>
      <p:ext uri="{BB962C8B-B14F-4D97-AF65-F5344CB8AC3E}">
        <p14:creationId xmlns:p14="http://schemas.microsoft.com/office/powerpoint/2010/main" val="4236336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83058" y="539521"/>
            <a:ext cx="2517553" cy="902156"/>
          </a:xfrm>
        </p:spPr>
        <p:txBody>
          <a:bodyPr/>
          <a:lstStyle/>
          <a:p>
            <a:r>
              <a:rPr lang="en-US" sz="4000" dirty="0" smtClean="0"/>
              <a:t>Plateaus</a:t>
            </a:r>
            <a:endParaRPr lang="en-US" sz="4000" dirty="0"/>
          </a:p>
        </p:txBody>
      </p:sp>
      <p:pic>
        <p:nvPicPr>
          <p:cNvPr id="4" name="Content Placeholder 3" descr="SDC10834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606" y="1441676"/>
            <a:ext cx="4646023" cy="4827029"/>
          </a:xfrm>
        </p:spPr>
      </p:pic>
      <p:pic>
        <p:nvPicPr>
          <p:cNvPr id="8" name="Content Placeholder 7" descr="SAM_0770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7024" y="806550"/>
            <a:ext cx="3097055" cy="2248610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SAM_3801.JPG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255"/>
          <a:stretch/>
        </p:blipFill>
        <p:spPr>
          <a:xfrm>
            <a:off x="5757024" y="3754532"/>
            <a:ext cx="3262588" cy="2514174"/>
          </a:xfrm>
        </p:spPr>
      </p:pic>
      <p:sp>
        <p:nvSpPr>
          <p:cNvPr id="9" name="TextBox 8"/>
          <p:cNvSpPr txBox="1"/>
          <p:nvPr/>
        </p:nvSpPr>
        <p:spPr>
          <a:xfrm>
            <a:off x="2871593" y="12147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50650" y="3018339"/>
            <a:ext cx="2332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Dwarf </a:t>
            </a:r>
            <a:r>
              <a:rPr lang="en-US" dirty="0" err="1" smtClean="0"/>
              <a:t>pussytoes</a:t>
            </a:r>
            <a:r>
              <a:rPr lang="en-US" dirty="0" smtClean="0"/>
              <a:t> </a:t>
            </a:r>
          </a:p>
          <a:p>
            <a:r>
              <a:rPr lang="en-US" dirty="0" smtClean="0"/>
              <a:t>(</a:t>
            </a:r>
            <a:r>
              <a:rPr lang="en-US" i="1" dirty="0" err="1" smtClean="0"/>
              <a:t>Antennaria</a:t>
            </a:r>
            <a:r>
              <a:rPr lang="en-US" i="1" dirty="0" smtClean="0"/>
              <a:t> </a:t>
            </a:r>
            <a:r>
              <a:rPr lang="en-US" i="1" dirty="0" err="1" smtClean="0"/>
              <a:t>dimorpha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77512" y="6275951"/>
            <a:ext cx="3541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Shaggy fleabane (</a:t>
            </a:r>
            <a:r>
              <a:rPr lang="en-US" i="1" dirty="0" smtClean="0"/>
              <a:t>Erigeron </a:t>
            </a:r>
            <a:r>
              <a:rPr lang="en-US" i="1" dirty="0" err="1" smtClean="0"/>
              <a:t>pumilus</a:t>
            </a:r>
            <a:r>
              <a:rPr lang="en-US" dirty="0" smtClean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76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44267" y="533400"/>
            <a:ext cx="4546079" cy="902156"/>
          </a:xfrm>
        </p:spPr>
        <p:txBody>
          <a:bodyPr/>
          <a:lstStyle/>
          <a:p>
            <a:pPr algn="ctr"/>
            <a:r>
              <a:rPr lang="en-US" dirty="0" smtClean="0"/>
              <a:t>Brushy Streams</a:t>
            </a:r>
            <a:endParaRPr lang="en-US" dirty="0"/>
          </a:p>
        </p:txBody>
      </p:sp>
      <p:pic>
        <p:nvPicPr>
          <p:cNvPr id="7" name="Content Placeholder 6" descr="DSCN5898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268" y="1498193"/>
            <a:ext cx="4546079" cy="4659911"/>
          </a:xfrm>
        </p:spPr>
      </p:pic>
      <p:pic>
        <p:nvPicPr>
          <p:cNvPr id="9" name="Content Placeholder 8" descr="DSCN9544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072" y="803306"/>
            <a:ext cx="3442231" cy="2325468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SAM_3191.JPG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072" y="3717719"/>
            <a:ext cx="3442231" cy="2618953"/>
          </a:xfrm>
        </p:spPr>
      </p:pic>
      <p:sp>
        <p:nvSpPr>
          <p:cNvPr id="10" name="TextBox 9"/>
          <p:cNvSpPr txBox="1"/>
          <p:nvPr/>
        </p:nvSpPr>
        <p:spPr>
          <a:xfrm>
            <a:off x="6092940" y="3036743"/>
            <a:ext cx="24545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Syringa</a:t>
            </a:r>
            <a:r>
              <a:rPr lang="en-US" dirty="0" smtClean="0"/>
              <a:t> or Mock-orange</a:t>
            </a:r>
          </a:p>
          <a:p>
            <a:r>
              <a:rPr lang="en-US" dirty="0" smtClean="0"/>
              <a:t> (</a:t>
            </a:r>
            <a:r>
              <a:rPr lang="en-US" i="1" dirty="0" err="1" smtClean="0"/>
              <a:t>Philadephus</a:t>
            </a:r>
            <a:r>
              <a:rPr lang="en-US" i="1" dirty="0" smtClean="0"/>
              <a:t> </a:t>
            </a:r>
            <a:r>
              <a:rPr lang="en-US" i="1" dirty="0" err="1" smtClean="0"/>
              <a:t>lewisii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56620" y="6312760"/>
            <a:ext cx="374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Black hawthorn (</a:t>
            </a:r>
            <a:r>
              <a:rPr lang="en-US" i="1" dirty="0" err="1" smtClean="0"/>
              <a:t>Crataegus</a:t>
            </a:r>
            <a:r>
              <a:rPr lang="en-US" i="1" dirty="0" smtClean="0"/>
              <a:t> </a:t>
            </a:r>
            <a:r>
              <a:rPr lang="en-US" i="1" dirty="0" err="1" smtClean="0"/>
              <a:t>douglasii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36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77090" y="533400"/>
            <a:ext cx="7009019" cy="883751"/>
          </a:xfrm>
        </p:spPr>
        <p:txBody>
          <a:bodyPr/>
          <a:lstStyle/>
          <a:p>
            <a:r>
              <a:rPr lang="en-US" dirty="0" smtClean="0"/>
              <a:t>Native vs. Non-native Roses</a:t>
            </a:r>
            <a:endParaRPr lang="en-US" dirty="0"/>
          </a:p>
        </p:txBody>
      </p:sp>
      <p:pic>
        <p:nvPicPr>
          <p:cNvPr id="9" name="Content Placeholder 8" descr="DSCN9536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1"/>
          <a:stretch/>
        </p:blipFill>
        <p:spPr>
          <a:xfrm>
            <a:off x="5040146" y="1410653"/>
            <a:ext cx="3645964" cy="2420877"/>
          </a:xfrm>
        </p:spPr>
      </p:pic>
      <p:pic>
        <p:nvPicPr>
          <p:cNvPr id="12" name="Content Placeholder 11" descr="DSCN9584.JPG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481" y="3985964"/>
            <a:ext cx="3775389" cy="2050729"/>
          </a:xfrm>
        </p:spPr>
      </p:pic>
      <p:pic>
        <p:nvPicPr>
          <p:cNvPr id="10" name="Content Placeholder 9" descr="DSCN9540.JPG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61"/>
          <a:stretch/>
        </p:blipFill>
        <p:spPr>
          <a:xfrm>
            <a:off x="5040146" y="3975378"/>
            <a:ext cx="3645963" cy="2024502"/>
          </a:xfrm>
        </p:spPr>
      </p:pic>
      <p:pic>
        <p:nvPicPr>
          <p:cNvPr id="11" name="Content Placeholder 10" descr="DSCN9549.JPG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64"/>
          <a:stretch/>
        </p:blipFill>
        <p:spPr>
          <a:xfrm>
            <a:off x="624038" y="1410653"/>
            <a:ext cx="3919832" cy="2420877"/>
          </a:xfrm>
        </p:spPr>
      </p:pic>
      <p:sp>
        <p:nvSpPr>
          <p:cNvPr id="13" name="TextBox 12"/>
          <p:cNvSpPr txBox="1"/>
          <p:nvPr/>
        </p:nvSpPr>
        <p:spPr>
          <a:xfrm>
            <a:off x="1030828" y="6036691"/>
            <a:ext cx="3301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Interior Rose  NATIVE</a:t>
            </a:r>
          </a:p>
          <a:p>
            <a:pPr algn="ctr"/>
            <a:r>
              <a:rPr lang="en-US" dirty="0" smtClean="0"/>
              <a:t>(</a:t>
            </a:r>
            <a:r>
              <a:rPr lang="en-US" i="1" dirty="0" smtClean="0"/>
              <a:t>Rosa </a:t>
            </a:r>
            <a:r>
              <a:rPr lang="en-US" i="1" dirty="0" err="1" smtClean="0"/>
              <a:t>woodsii</a:t>
            </a:r>
            <a:r>
              <a:rPr lang="en-US" i="1" dirty="0" smtClean="0"/>
              <a:t> </a:t>
            </a:r>
            <a:r>
              <a:rPr lang="en-US" dirty="0" smtClean="0"/>
              <a:t>ssp. </a:t>
            </a:r>
            <a:r>
              <a:rPr lang="en-US" i="1" dirty="0" err="1" smtClean="0"/>
              <a:t>ultramontana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93441" y="6165528"/>
            <a:ext cx="3126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of NON-NATIVE rose</a:t>
            </a:r>
          </a:p>
        </p:txBody>
      </p:sp>
    </p:spTree>
    <p:extLst>
      <p:ext uri="{BB962C8B-B14F-4D97-AF65-F5344CB8AC3E}">
        <p14:creationId xmlns:p14="http://schemas.microsoft.com/office/powerpoint/2010/main" val="159460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Western Poison-ivy</a:t>
            </a:r>
            <a:br>
              <a:rPr lang="en-US" dirty="0" smtClean="0"/>
            </a:br>
            <a:r>
              <a:rPr lang="en-US" sz="2400" dirty="0" smtClean="0"/>
              <a:t>(</a:t>
            </a:r>
            <a:r>
              <a:rPr lang="en-US" sz="2400" i="1" dirty="0" err="1" smtClean="0"/>
              <a:t>Toxicodendron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rydbergii</a:t>
            </a:r>
            <a:r>
              <a:rPr lang="en-US" sz="2400" i="1" dirty="0" smtClean="0"/>
              <a:t>/</a:t>
            </a:r>
            <a:r>
              <a:rPr lang="en-US" sz="2400" i="1" dirty="0" err="1" smtClean="0"/>
              <a:t>Rhus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radicans</a:t>
            </a:r>
            <a:r>
              <a:rPr lang="en-US" sz="2400" dirty="0"/>
              <a:t>)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900" y="2101850"/>
            <a:ext cx="4305300" cy="426736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4150" y="2101850"/>
            <a:ext cx="3594352" cy="4267368"/>
          </a:xfrm>
        </p:spPr>
      </p:pic>
    </p:spTree>
    <p:extLst>
      <p:ext uri="{BB962C8B-B14F-4D97-AF65-F5344CB8AC3E}">
        <p14:creationId xmlns:p14="http://schemas.microsoft.com/office/powerpoint/2010/main" val="44088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36618" y="706581"/>
            <a:ext cx="5943600" cy="678873"/>
          </a:xfrm>
        </p:spPr>
        <p:txBody>
          <a:bodyPr/>
          <a:lstStyle/>
          <a:p>
            <a:r>
              <a:rPr lang="en-US" sz="3600" dirty="0" smtClean="0"/>
              <a:t>Dry Creek and </a:t>
            </a:r>
            <a:r>
              <a:rPr lang="en-US" sz="3600" dirty="0" err="1" smtClean="0"/>
              <a:t>Redband</a:t>
            </a:r>
            <a:r>
              <a:rPr lang="en-US" sz="3600" dirty="0" smtClean="0"/>
              <a:t> Trout</a:t>
            </a:r>
            <a:endParaRPr lang="en-US" sz="36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95"/>
          <a:stretch/>
        </p:blipFill>
        <p:spPr>
          <a:xfrm>
            <a:off x="5243946" y="4260270"/>
            <a:ext cx="3606800" cy="2285056"/>
          </a:xfrm>
        </p:spPr>
      </p:pic>
      <p:pic>
        <p:nvPicPr>
          <p:cNvPr id="16" name="Content Placeholder 15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964" y="4260270"/>
            <a:ext cx="3920836" cy="2272254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3946" y="1435676"/>
            <a:ext cx="3606800" cy="2665768"/>
          </a:xfrm>
        </p:spPr>
      </p:pic>
      <p:sp>
        <p:nvSpPr>
          <p:cNvPr id="3" name="Content Placeholder 2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4250" y="1435676"/>
            <a:ext cx="3922550" cy="266576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35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34291" y="821409"/>
            <a:ext cx="8229600" cy="1363851"/>
          </a:xfrm>
        </p:spPr>
        <p:txBody>
          <a:bodyPr/>
          <a:lstStyle/>
          <a:p>
            <a:r>
              <a:rPr lang="en-US" sz="4000" dirty="0" smtClean="0"/>
              <a:t>Disproportional impact of grazing on </a:t>
            </a:r>
            <a:r>
              <a:rPr lang="en-US" sz="4000" dirty="0" err="1" smtClean="0"/>
              <a:t>creekside</a:t>
            </a:r>
            <a:r>
              <a:rPr lang="en-US" sz="4000" dirty="0" smtClean="0"/>
              <a:t> habitats</a:t>
            </a:r>
            <a:endParaRPr lang="en-US" sz="40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277" y="2402608"/>
            <a:ext cx="3990814" cy="3878119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3812" y="2402608"/>
            <a:ext cx="3952810" cy="3878119"/>
          </a:xfrm>
        </p:spPr>
      </p:pic>
    </p:spTree>
    <p:extLst>
      <p:ext uri="{BB962C8B-B14F-4D97-AF65-F5344CB8AC3E}">
        <p14:creationId xmlns:p14="http://schemas.microsoft.com/office/powerpoint/2010/main" val="365921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707783"/>
          </a:xfrm>
        </p:spPr>
        <p:txBody>
          <a:bodyPr/>
          <a:lstStyle/>
          <a:p>
            <a:pPr algn="ctr"/>
            <a:r>
              <a:rPr lang="en-US" dirty="0" err="1" smtClean="0"/>
              <a:t>Relictual</a:t>
            </a:r>
            <a:r>
              <a:rPr lang="en-US" dirty="0" smtClean="0"/>
              <a:t> Spring-fed Wetlands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319811" y="6018292"/>
            <a:ext cx="30171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Council Springs, June 2018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141274" y="6036694"/>
            <a:ext cx="30251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Hidden Springs, June 2018 </a:t>
            </a:r>
            <a:endParaRPr lang="en-US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616" y="1662544"/>
            <a:ext cx="3920743" cy="43741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2219" y="1671323"/>
            <a:ext cx="3951034" cy="4365371"/>
          </a:xfrm>
        </p:spPr>
      </p:pic>
    </p:spTree>
    <p:extLst>
      <p:ext uri="{BB962C8B-B14F-4D97-AF65-F5344CB8AC3E}">
        <p14:creationId xmlns:p14="http://schemas.microsoft.com/office/powerpoint/2010/main" val="219272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Freestone Cr trail May2000 copy.JPG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0" b="-1900"/>
          <a:stretch/>
        </p:blipFill>
        <p:spPr>
          <a:xfrm>
            <a:off x="570637" y="838200"/>
            <a:ext cx="8268563" cy="5721792"/>
          </a:xfrm>
        </p:spPr>
      </p:pic>
      <p:sp>
        <p:nvSpPr>
          <p:cNvPr id="6" name="TextBox 5"/>
          <p:cNvSpPr txBox="1"/>
          <p:nvPr/>
        </p:nvSpPr>
        <p:spPr>
          <a:xfrm>
            <a:off x="6626773" y="6441592"/>
            <a:ext cx="22190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Military Reserve, May 2000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91128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 descr="SAM_1557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3121" y="828204"/>
            <a:ext cx="4252167" cy="1969289"/>
          </a:xfrm>
        </p:spPr>
      </p:pic>
      <p:pic>
        <p:nvPicPr>
          <p:cNvPr id="11" name="Content Placeholder 10" descr="sidalcea_oregana_v_calva_lg.jpg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618" r="-314"/>
          <a:stretch/>
        </p:blipFill>
        <p:spPr>
          <a:xfrm>
            <a:off x="773121" y="3446928"/>
            <a:ext cx="2890001" cy="2643834"/>
          </a:xfrm>
        </p:spPr>
      </p:pic>
      <p:pic>
        <p:nvPicPr>
          <p:cNvPr id="13" name="Content Placeholder 12" descr="3325978252_9abcc85aa9.jpg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3727" y="828204"/>
            <a:ext cx="3111500" cy="2009513"/>
          </a:xfrm>
        </p:spPr>
      </p:pic>
      <p:sp>
        <p:nvSpPr>
          <p:cNvPr id="14" name="TextBox 13"/>
          <p:cNvSpPr txBox="1"/>
          <p:nvPr/>
        </p:nvSpPr>
        <p:spPr>
          <a:xfrm>
            <a:off x="5613727" y="2885499"/>
            <a:ext cx="33089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Yellow </a:t>
            </a:r>
            <a:r>
              <a:rPr lang="en-US" dirty="0" err="1" smtClean="0"/>
              <a:t>avens</a:t>
            </a:r>
            <a:r>
              <a:rPr lang="en-US" dirty="0" smtClean="0"/>
              <a:t> (</a:t>
            </a:r>
            <a:r>
              <a:rPr lang="en-US" i="1" dirty="0" err="1" smtClean="0"/>
              <a:t>Geum</a:t>
            </a:r>
            <a:r>
              <a:rPr lang="en-US" i="1" dirty="0" smtClean="0"/>
              <a:t> </a:t>
            </a:r>
            <a:r>
              <a:rPr lang="en-US" i="1" dirty="0" err="1" smtClean="0"/>
              <a:t>aleppicum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01975" y="2837717"/>
            <a:ext cx="3768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Slender cinquefoil (</a:t>
            </a:r>
            <a:r>
              <a:rPr lang="en-US" i="1" dirty="0" err="1" smtClean="0"/>
              <a:t>Potentilla</a:t>
            </a:r>
            <a:r>
              <a:rPr lang="en-US" i="1" dirty="0" smtClean="0"/>
              <a:t> </a:t>
            </a:r>
            <a:r>
              <a:rPr lang="en-US" i="1" dirty="0" err="1" smtClean="0"/>
              <a:t>gracilis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219200" y="6109167"/>
            <a:ext cx="2242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Oregon checkerbloom</a:t>
            </a:r>
          </a:p>
          <a:p>
            <a:pPr algn="ctr"/>
            <a:r>
              <a:rPr lang="en-US" dirty="0" smtClean="0"/>
              <a:t>(</a:t>
            </a:r>
            <a:r>
              <a:rPr lang="en-US" i="1" dirty="0" err="1" smtClean="0"/>
              <a:t>Sidalcea</a:t>
            </a:r>
            <a:r>
              <a:rPr lang="en-US" i="1" dirty="0" smtClean="0"/>
              <a:t> </a:t>
            </a:r>
            <a:r>
              <a:rPr lang="en-US" i="1" dirty="0" err="1" smtClean="0"/>
              <a:t>oregana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4482622" y="6293740"/>
            <a:ext cx="4242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Macoun’s</a:t>
            </a:r>
            <a:r>
              <a:rPr lang="en-US" dirty="0" smtClean="0"/>
              <a:t> buttercup (</a:t>
            </a:r>
            <a:r>
              <a:rPr lang="en-US" i="1" dirty="0" smtClean="0"/>
              <a:t>Ranunculus </a:t>
            </a:r>
            <a:r>
              <a:rPr lang="en-US" i="1" dirty="0" err="1" smtClean="0"/>
              <a:t>macounii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2337" y="3502141"/>
            <a:ext cx="3071879" cy="2607031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08513" y="3924837"/>
            <a:ext cx="1729835" cy="18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8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0620" y="838200"/>
            <a:ext cx="7498580" cy="714222"/>
          </a:xfrm>
        </p:spPr>
        <p:txBody>
          <a:bodyPr/>
          <a:lstStyle/>
          <a:p>
            <a:r>
              <a:rPr lang="en-US" dirty="0" smtClean="0"/>
              <a:t>Remnant Hot-spring Wetlands</a:t>
            </a:r>
            <a:endParaRPr lang="en-US" dirty="0"/>
          </a:p>
        </p:txBody>
      </p:sp>
      <p:pic>
        <p:nvPicPr>
          <p:cNvPr id="5" name="Content Placeholder 4" descr="DSCN3332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9" b="-767"/>
          <a:stretch/>
        </p:blipFill>
        <p:spPr>
          <a:xfrm>
            <a:off x="414129" y="1552423"/>
            <a:ext cx="5958962" cy="4569060"/>
          </a:xfrm>
        </p:spPr>
      </p:pic>
      <p:sp>
        <p:nvSpPr>
          <p:cNvPr id="8" name="TextBox 7"/>
          <p:cNvSpPr txBox="1"/>
          <p:nvPr/>
        </p:nvSpPr>
        <p:spPr>
          <a:xfrm>
            <a:off x="796413" y="6086202"/>
            <a:ext cx="7315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Remnant hot-spring habitat at base of Castle Rock Reserve</a:t>
            </a:r>
          </a:p>
          <a:p>
            <a:pPr algn="ctr"/>
            <a:r>
              <a:rPr lang="en-US" dirty="0" smtClean="0"/>
              <a:t>(major over-wintering area for regional tribes, now geothermal source)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247791" y="2947883"/>
            <a:ext cx="4533779" cy="1770565"/>
          </a:xfrm>
        </p:spPr>
      </p:pic>
    </p:spTree>
    <p:extLst>
      <p:ext uri="{BB962C8B-B14F-4D97-AF65-F5344CB8AC3E}">
        <p14:creationId xmlns:p14="http://schemas.microsoft.com/office/powerpoint/2010/main" val="3244432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1154" y="1252964"/>
            <a:ext cx="4233450" cy="4323075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999" y="1252964"/>
            <a:ext cx="4066309" cy="4323075"/>
          </a:xfrm>
        </p:spPr>
      </p:pic>
      <p:sp>
        <p:nvSpPr>
          <p:cNvPr id="7" name="TextBox 6"/>
          <p:cNvSpPr txBox="1"/>
          <p:nvPr/>
        </p:nvSpPr>
        <p:spPr>
          <a:xfrm>
            <a:off x="5788508" y="5759970"/>
            <a:ext cx="26750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Gardner’s </a:t>
            </a:r>
            <a:r>
              <a:rPr lang="en-US" sz="2400" dirty="0" err="1" smtClean="0"/>
              <a:t>saltbrush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(</a:t>
            </a:r>
            <a:r>
              <a:rPr lang="en-US" sz="2400" i="1" dirty="0" err="1" smtClean="0"/>
              <a:t>Atriplex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gardneri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05996" y="5759970"/>
            <a:ext cx="3234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Alkali clay scald/playa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8634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443" y="838200"/>
            <a:ext cx="7854757" cy="5283926"/>
          </a:xfrm>
        </p:spPr>
      </p:pic>
      <p:sp>
        <p:nvSpPr>
          <p:cNvPr id="2" name="TextBox 1"/>
          <p:cNvSpPr txBox="1"/>
          <p:nvPr/>
        </p:nvSpPr>
        <p:spPr>
          <a:xfrm>
            <a:off x="876101" y="6122126"/>
            <a:ext cx="8071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Prickly-pear cactus (</a:t>
            </a:r>
            <a:r>
              <a:rPr lang="en-US" sz="2400" i="1" dirty="0" err="1" smtClean="0"/>
              <a:t>Opuntia</a:t>
            </a:r>
            <a:r>
              <a:rPr lang="en-US" sz="2400" dirty="0" smtClean="0"/>
              <a:t>) at Castle Rock; native or planted?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592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0943" y="769331"/>
            <a:ext cx="8354661" cy="558024"/>
          </a:xfrm>
        </p:spPr>
        <p:txBody>
          <a:bodyPr/>
          <a:lstStyle/>
          <a:p>
            <a:pPr algn="ctr"/>
            <a:r>
              <a:rPr lang="en-US" sz="2800" dirty="0" smtClean="0"/>
              <a:t>Outcrops of Unusual Geology Add Habitat Diversity</a:t>
            </a:r>
            <a:endParaRPr lang="en-US" sz="2800" dirty="0"/>
          </a:p>
        </p:txBody>
      </p:sp>
      <p:pic>
        <p:nvPicPr>
          <p:cNvPr id="17" name="Content Placeholder 16" descr="SAM_0219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54" r="-185"/>
          <a:stretch/>
        </p:blipFill>
        <p:spPr>
          <a:xfrm>
            <a:off x="4665551" y="1611779"/>
            <a:ext cx="4220053" cy="2322165"/>
          </a:xfrm>
        </p:spPr>
      </p:pic>
      <p:pic>
        <p:nvPicPr>
          <p:cNvPr id="18" name="Content Placeholder 17" descr="Elephant Rock May 2000 copy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43"/>
          <a:stretch/>
        </p:blipFill>
        <p:spPr>
          <a:xfrm>
            <a:off x="736305" y="4003068"/>
            <a:ext cx="3901041" cy="2272888"/>
          </a:xfrm>
        </p:spPr>
      </p:pic>
      <p:pic>
        <p:nvPicPr>
          <p:cNvPr id="20" name="Content Placeholder 19" descr="DSCN9568.JPG"/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6" r="-1758"/>
          <a:stretch/>
        </p:blipFill>
        <p:spPr>
          <a:xfrm>
            <a:off x="736305" y="1611780"/>
            <a:ext cx="3901041" cy="2308392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quarter" idx="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83" t="-1758"/>
          <a:stretch/>
        </p:blipFill>
        <p:spPr>
          <a:xfrm>
            <a:off x="4708272" y="3948641"/>
            <a:ext cx="4177331" cy="2327315"/>
          </a:xfrm>
        </p:spPr>
      </p:pic>
    </p:spTree>
    <p:extLst>
      <p:ext uri="{BB962C8B-B14F-4D97-AF65-F5344CB8AC3E}">
        <p14:creationId xmlns:p14="http://schemas.microsoft.com/office/powerpoint/2010/main" val="2641280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26375" y="5915890"/>
            <a:ext cx="6733309" cy="765129"/>
          </a:xfrm>
        </p:spPr>
        <p:txBody>
          <a:bodyPr/>
          <a:lstStyle/>
          <a:p>
            <a:pPr algn="ctr"/>
            <a:r>
              <a:rPr lang="en-US" sz="2400" dirty="0" smtClean="0"/>
              <a:t>Small-leaf </a:t>
            </a:r>
            <a:r>
              <a:rPr lang="en-US" sz="2400" dirty="0" err="1" smtClean="0"/>
              <a:t>bricklebrush</a:t>
            </a:r>
            <a:r>
              <a:rPr lang="en-US" sz="2400" dirty="0" smtClean="0"/>
              <a:t> (</a:t>
            </a:r>
            <a:r>
              <a:rPr lang="en-US" sz="2400" i="1" dirty="0" err="1" smtClean="0"/>
              <a:t>Brickellia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microphylla</a:t>
            </a:r>
            <a:r>
              <a:rPr lang="en-US" sz="2400" dirty="0" smtClean="0"/>
              <a:t>)</a:t>
            </a:r>
            <a:br>
              <a:rPr lang="en-US" sz="2400" dirty="0" smtClean="0"/>
            </a:br>
            <a:r>
              <a:rPr lang="en-US" sz="2400" dirty="0" smtClean="0"/>
              <a:t>at Castle Rock Preserve</a:t>
            </a:r>
            <a:endParaRPr lang="en-US" sz="24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70" y="927098"/>
            <a:ext cx="4111974" cy="4988791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5544" y="927097"/>
            <a:ext cx="4571546" cy="4988791"/>
          </a:xfrm>
        </p:spPr>
      </p:pic>
    </p:spTree>
    <p:extLst>
      <p:ext uri="{BB962C8B-B14F-4D97-AF65-F5344CB8AC3E}">
        <p14:creationId xmlns:p14="http://schemas.microsoft.com/office/powerpoint/2010/main" val="31473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0500" y="951523"/>
            <a:ext cx="3156526" cy="2104351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0500" y="3689336"/>
            <a:ext cx="3156526" cy="213186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219" y="747020"/>
            <a:ext cx="3954381" cy="52725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2500" y="6166154"/>
            <a:ext cx="7772400" cy="505992"/>
          </a:xfrm>
        </p:spPr>
        <p:txBody>
          <a:bodyPr/>
          <a:lstStyle/>
          <a:p>
            <a:r>
              <a:rPr lang="en-US" sz="2800" dirty="0" smtClean="0"/>
              <a:t>Seepage on granite outcrops, Sweet Connie Trail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5183884" y="3024231"/>
            <a:ext cx="33297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Field Monkeyflower (</a:t>
            </a:r>
            <a:r>
              <a:rPr lang="en-US" sz="1400" i="1" dirty="0" err="1" smtClean="0"/>
              <a:t>Erythranthe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arvensis</a:t>
            </a:r>
            <a:r>
              <a:rPr lang="en-US" sz="1400" dirty="0" smtClean="0"/>
              <a:t>,</a:t>
            </a:r>
          </a:p>
          <a:p>
            <a:pPr algn="ctr"/>
            <a:r>
              <a:rPr lang="en-US" sz="1400" dirty="0" smtClean="0"/>
              <a:t>previously in </a:t>
            </a:r>
            <a:r>
              <a:rPr lang="en-US" sz="1400" i="1" dirty="0" err="1" smtClean="0"/>
              <a:t>Mimulus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guttatus</a:t>
            </a:r>
            <a:r>
              <a:rPr lang="en-US" sz="1400" dirty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20342" y="5850827"/>
            <a:ext cx="3106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smtClean="0"/>
              <a:t>White-tip clover (</a:t>
            </a:r>
            <a:r>
              <a:rPr lang="en-US" sz="1400" i="1" dirty="0" err="1" smtClean="0"/>
              <a:t>Trifolium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variegatum</a:t>
            </a:r>
            <a:r>
              <a:rPr lang="en-US" sz="1400" dirty="0" smtClean="0"/>
              <a:t>)</a:t>
            </a:r>
            <a:r>
              <a:rPr lang="en-US" sz="1400" i="1" dirty="0" smtClean="0"/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1364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sz="quarter"/>
          </p:nvPr>
        </p:nvSpPr>
        <p:spPr>
          <a:xfrm>
            <a:off x="1149927" y="284020"/>
            <a:ext cx="7772400" cy="1143000"/>
          </a:xfrm>
        </p:spPr>
        <p:txBody>
          <a:bodyPr/>
          <a:lstStyle/>
          <a:p>
            <a:pPr algn="ctr"/>
            <a:r>
              <a:rPr lang="en-US" sz="4000" dirty="0" smtClean="0"/>
              <a:t>Seasonal and Altitudinal Diversity</a:t>
            </a:r>
            <a:endParaRPr lang="en-US" sz="40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17" y="1399310"/>
            <a:ext cx="4111943" cy="2523238"/>
          </a:xfrm>
        </p:spPr>
      </p:pic>
      <p:pic>
        <p:nvPicPr>
          <p:cNvPr id="10" name="Content Placeholder 6" descr="SAM_1055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7"/>
          <a:stretch/>
        </p:blipFill>
        <p:spPr>
          <a:xfrm>
            <a:off x="5044301" y="1388772"/>
            <a:ext cx="3878026" cy="2533776"/>
          </a:xfrm>
        </p:spPr>
      </p:pic>
      <p:pic>
        <p:nvPicPr>
          <p:cNvPr id="11" name="Content Placeholder 4" descr="SAM_0665.JPG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4301" y="3954491"/>
            <a:ext cx="3928415" cy="2723400"/>
          </a:xfrm>
        </p:spPr>
      </p:pic>
      <p:pic>
        <p:nvPicPr>
          <p:cNvPr id="15" name="Content Placeholder 14"/>
          <p:cNvPicPr>
            <a:picLocks noGrp="1" noChangeAspect="1"/>
          </p:cNvPicPr>
          <p:nvPr>
            <p:ph sz="quarter" idx="3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16" y="4025256"/>
            <a:ext cx="4111944" cy="2652635"/>
          </a:xfrm>
        </p:spPr>
      </p:pic>
    </p:spTree>
    <p:extLst>
      <p:ext uri="{BB962C8B-B14F-4D97-AF65-F5344CB8AC3E}">
        <p14:creationId xmlns:p14="http://schemas.microsoft.com/office/powerpoint/2010/main" val="1730902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181600" y="876263"/>
            <a:ext cx="3358859" cy="706530"/>
          </a:xfrm>
        </p:spPr>
        <p:txBody>
          <a:bodyPr/>
          <a:lstStyle/>
          <a:p>
            <a:pPr algn="ctr"/>
            <a:r>
              <a:rPr lang="en-US" sz="2800" dirty="0" smtClean="0"/>
              <a:t>Easy-to-Find Early Spring Flowers</a:t>
            </a:r>
            <a:endParaRPr lang="en-US" sz="2800" dirty="0"/>
          </a:p>
        </p:txBody>
      </p:sp>
      <p:pic>
        <p:nvPicPr>
          <p:cNvPr id="7" name="Content Placeholder 6" descr="IMAG0016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9" r="-1123"/>
          <a:stretch/>
        </p:blipFill>
        <p:spPr>
          <a:xfrm>
            <a:off x="478600" y="876262"/>
            <a:ext cx="4550600" cy="2316282"/>
          </a:xfrm>
        </p:spPr>
      </p:pic>
      <p:pic>
        <p:nvPicPr>
          <p:cNvPr id="11" name="Content Placeholder 10" descr="SAM_3003.JPG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420" y="3901767"/>
            <a:ext cx="4394780" cy="2194233"/>
          </a:xfrm>
        </p:spPr>
      </p:pic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5708420" y="5728534"/>
            <a:ext cx="3108843" cy="771741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/>
              <a:t>Sagebrush buttercup (</a:t>
            </a:r>
            <a:r>
              <a:rPr lang="en-US" sz="1800" i="1" dirty="0"/>
              <a:t>Ranunculus </a:t>
            </a:r>
            <a:r>
              <a:rPr lang="en-US" sz="1800" i="1" dirty="0" err="1"/>
              <a:t>glaberrimus</a:t>
            </a:r>
            <a:r>
              <a:rPr lang="en-US" sz="1800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5860" y="3202392"/>
            <a:ext cx="409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Woolly-pod </a:t>
            </a:r>
            <a:r>
              <a:rPr lang="en-US" dirty="0" err="1" smtClean="0"/>
              <a:t>milkvetch</a:t>
            </a:r>
            <a:r>
              <a:rPr lang="en-US" dirty="0" smtClean="0"/>
              <a:t> </a:t>
            </a:r>
            <a:r>
              <a:rPr lang="en-US" i="1" dirty="0" smtClean="0"/>
              <a:t>(</a:t>
            </a:r>
            <a:r>
              <a:rPr lang="en-US" i="1" dirty="0" err="1" smtClean="0"/>
              <a:t>Astragalus</a:t>
            </a:r>
            <a:r>
              <a:rPr lang="en-US" i="1" dirty="0" smtClean="0"/>
              <a:t> </a:t>
            </a:r>
            <a:r>
              <a:rPr lang="en-US" i="1" dirty="0" err="1" smtClean="0"/>
              <a:t>pushii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8090" y="6134050"/>
            <a:ext cx="3332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Sagebrush phlox (</a:t>
            </a:r>
            <a:r>
              <a:rPr lang="en-US" i="1" dirty="0" smtClean="0"/>
              <a:t>Phlox </a:t>
            </a:r>
            <a:r>
              <a:rPr lang="en-US" i="1" dirty="0" err="1" smtClean="0"/>
              <a:t>aculeata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4" name="Content Placeholder 10" descr="IMAG0011.jpg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539"/>
          <a:stretch/>
        </p:blipFill>
        <p:spPr>
          <a:xfrm>
            <a:off x="5181600" y="1785245"/>
            <a:ext cx="3903625" cy="3852450"/>
          </a:xfrm>
        </p:spPr>
      </p:pic>
    </p:spTree>
    <p:extLst>
      <p:ext uri="{BB962C8B-B14F-4D97-AF65-F5344CB8AC3E}">
        <p14:creationId xmlns:p14="http://schemas.microsoft.com/office/powerpoint/2010/main" val="147258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785989" y="699041"/>
            <a:ext cx="4104216" cy="1081093"/>
          </a:xfrm>
        </p:spPr>
        <p:txBody>
          <a:bodyPr/>
          <a:lstStyle/>
          <a:p>
            <a:pPr algn="ctr"/>
            <a:r>
              <a:rPr lang="en-US" sz="3200" dirty="0" smtClean="0"/>
              <a:t>Harder-to-Find</a:t>
            </a:r>
            <a:br>
              <a:rPr lang="en-US" sz="3200" dirty="0" smtClean="0"/>
            </a:br>
            <a:r>
              <a:rPr lang="en-US" sz="3200" dirty="0" smtClean="0"/>
              <a:t>Spring Flowers</a:t>
            </a:r>
            <a:endParaRPr lang="en-US" sz="3200" dirty="0"/>
          </a:p>
        </p:txBody>
      </p:sp>
      <p:pic>
        <p:nvPicPr>
          <p:cNvPr id="9" name="Content Placeholder 8" descr="SDC10838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72" r="-365"/>
          <a:stretch/>
        </p:blipFill>
        <p:spPr>
          <a:xfrm>
            <a:off x="662675" y="699041"/>
            <a:ext cx="3791976" cy="2396710"/>
          </a:xfrm>
        </p:spPr>
      </p:pic>
      <p:pic>
        <p:nvPicPr>
          <p:cNvPr id="10" name="Content Placeholder 9" descr="SAM_2991.JPG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2805" y="1822051"/>
            <a:ext cx="4267400" cy="3998891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181600" y="5862859"/>
            <a:ext cx="3341142" cy="752572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/>
              <a:t>Yellow fritillary </a:t>
            </a:r>
            <a:endParaRPr lang="en-US" sz="2000" dirty="0" smtClean="0"/>
          </a:p>
          <a:p>
            <a:pPr marL="0" indent="0" algn="ctr">
              <a:buNone/>
            </a:pPr>
            <a:r>
              <a:rPr lang="en-US" sz="2000" dirty="0" smtClean="0"/>
              <a:t>(</a:t>
            </a:r>
            <a:r>
              <a:rPr lang="en-US" sz="2000" i="1" dirty="0" err="1"/>
              <a:t>Fritillaria</a:t>
            </a:r>
            <a:r>
              <a:rPr lang="en-US" sz="2000" i="1" dirty="0"/>
              <a:t> </a:t>
            </a:r>
            <a:r>
              <a:rPr lang="en-US" sz="2000" i="1" dirty="0" err="1"/>
              <a:t>pudica</a:t>
            </a:r>
            <a:r>
              <a:rPr lang="en-US" sz="2000" dirty="0"/>
              <a:t>)</a:t>
            </a:r>
          </a:p>
          <a:p>
            <a:pPr marL="0" indent="0" algn="ctr">
              <a:buNone/>
            </a:pP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809937" y="3036127"/>
            <a:ext cx="3612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Indian-potato (</a:t>
            </a:r>
            <a:r>
              <a:rPr lang="en-US" i="1" dirty="0" err="1" smtClean="0"/>
              <a:t>Orogenia</a:t>
            </a:r>
            <a:r>
              <a:rPr lang="en-US" i="1" dirty="0" smtClean="0"/>
              <a:t> </a:t>
            </a:r>
            <a:r>
              <a:rPr lang="en-US" i="1" dirty="0" err="1" smtClean="0"/>
              <a:t>linearifolia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34528" y="6312144"/>
            <a:ext cx="3742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Small bluebells (</a:t>
            </a:r>
            <a:r>
              <a:rPr lang="en-US" i="1" dirty="0" err="1" smtClean="0"/>
              <a:t>Mertensia</a:t>
            </a:r>
            <a:r>
              <a:rPr lang="en-US" i="1" dirty="0" smtClean="0"/>
              <a:t> </a:t>
            </a:r>
            <a:r>
              <a:rPr lang="en-US" i="1" dirty="0" err="1" smtClean="0"/>
              <a:t>longiflora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5" name="Content Placeholder 4" descr="mertensia_longiflora_lg.jpg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300" r="-1225"/>
          <a:stretch/>
        </p:blipFill>
        <p:spPr>
          <a:xfrm>
            <a:off x="662675" y="3574887"/>
            <a:ext cx="3759586" cy="2697608"/>
          </a:xfrm>
        </p:spPr>
      </p:pic>
    </p:spTree>
    <p:extLst>
      <p:ext uri="{BB962C8B-B14F-4D97-AF65-F5344CB8AC3E}">
        <p14:creationId xmlns:p14="http://schemas.microsoft.com/office/powerpoint/2010/main" val="2951443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725129"/>
          </a:xfrm>
        </p:spPr>
        <p:txBody>
          <a:bodyPr/>
          <a:lstStyle/>
          <a:p>
            <a:pPr algn="ctr"/>
            <a:r>
              <a:rPr lang="en-US" sz="5400" dirty="0" smtClean="0"/>
              <a:t>Boise Front 101</a:t>
            </a:r>
            <a:endParaRPr lang="en-US" sz="5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75187" y="1563329"/>
            <a:ext cx="8264013" cy="5014452"/>
          </a:xfrm>
        </p:spPr>
        <p:txBody>
          <a:bodyPr/>
          <a:lstStyle/>
          <a:p>
            <a:r>
              <a:rPr lang="en-US" sz="2800" b="1" dirty="0" smtClean="0"/>
              <a:t>Geological underpinning</a:t>
            </a:r>
          </a:p>
          <a:p>
            <a:pPr lvl="1"/>
            <a:r>
              <a:rPr lang="en-US" dirty="0" smtClean="0"/>
              <a:t>uplifted SW edge of granitic Idaho batholith</a:t>
            </a:r>
          </a:p>
          <a:p>
            <a:pPr lvl="1"/>
            <a:r>
              <a:rPr lang="en-US" dirty="0" smtClean="0"/>
              <a:t>SE extent of Columbia Basalt flows (some outlying vents)</a:t>
            </a:r>
          </a:p>
          <a:p>
            <a:pPr lvl="1"/>
            <a:r>
              <a:rPr lang="en-US" dirty="0" smtClean="0"/>
              <a:t>NE edge of pre-Pleistocene Lake Idaho sediments, remnant terraces deeply eroded by glacial meltwaters from batholith</a:t>
            </a:r>
          </a:p>
          <a:p>
            <a:r>
              <a:rPr lang="en-US" sz="2800" b="1" dirty="0" smtClean="0"/>
              <a:t>Biogeographic transition zone between Pacific Northwest, Rocky Mountains, and Intermountain Desert</a:t>
            </a:r>
          </a:p>
        </p:txBody>
      </p:sp>
    </p:spTree>
    <p:extLst>
      <p:ext uri="{BB962C8B-B14F-4D97-AF65-F5344CB8AC3E}">
        <p14:creationId xmlns:p14="http://schemas.microsoft.com/office/powerpoint/2010/main" val="319705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527836" y="876263"/>
            <a:ext cx="6184280" cy="522484"/>
          </a:xfrm>
        </p:spPr>
        <p:txBody>
          <a:bodyPr/>
          <a:lstStyle/>
          <a:p>
            <a:pPr algn="ctr"/>
            <a:r>
              <a:rPr lang="en-US" sz="2800" dirty="0" smtClean="0"/>
              <a:t>Look-alike </a:t>
            </a:r>
            <a:r>
              <a:rPr lang="en-US" sz="2800" dirty="0" err="1" smtClean="0"/>
              <a:t>Lithophragma</a:t>
            </a:r>
            <a:endParaRPr lang="en-US" sz="2800" dirty="0"/>
          </a:p>
        </p:txBody>
      </p:sp>
      <p:pic>
        <p:nvPicPr>
          <p:cNvPr id="8" name="Content Placeholder 7" descr="SAM_2922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6126" y="1720020"/>
            <a:ext cx="2869545" cy="4279970"/>
          </a:xfrm>
        </p:spPr>
      </p:pic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>
          <a:xfrm>
            <a:off x="6168612" y="5999990"/>
            <a:ext cx="2482984" cy="77174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Bulbous woodland-star</a:t>
            </a:r>
          </a:p>
          <a:p>
            <a:pPr marL="0" indent="0">
              <a:buNone/>
            </a:pPr>
            <a:r>
              <a:rPr lang="en-US" sz="1800" i="1" dirty="0" err="1" smtClean="0"/>
              <a:t>Lithophragma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glabrum</a:t>
            </a:r>
            <a:endParaRPr lang="en-US" sz="1800" dirty="0"/>
          </a:p>
        </p:txBody>
      </p:sp>
      <p:pic>
        <p:nvPicPr>
          <p:cNvPr id="5" name="Content Placeholder 4" descr="SAM_3051.JPG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044" y="1720020"/>
            <a:ext cx="2591796" cy="4279970"/>
          </a:xfrm>
        </p:spPr>
      </p:pic>
      <p:pic>
        <p:nvPicPr>
          <p:cNvPr id="6" name="Content Placeholder 5" descr="SAM_3057.JPG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55317" y="1720020"/>
            <a:ext cx="2505252" cy="4279970"/>
          </a:xfrm>
        </p:spPr>
      </p:pic>
      <p:sp>
        <p:nvSpPr>
          <p:cNvPr id="9" name="TextBox 8"/>
          <p:cNvSpPr txBox="1"/>
          <p:nvPr/>
        </p:nvSpPr>
        <p:spPr>
          <a:xfrm>
            <a:off x="589044" y="6018395"/>
            <a:ext cx="27448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Smallflower</a:t>
            </a:r>
            <a:r>
              <a:rPr lang="en-US" dirty="0" smtClean="0"/>
              <a:t> </a:t>
            </a:r>
            <a:r>
              <a:rPr lang="en-US" dirty="0" err="1" smtClean="0"/>
              <a:t>woodlandstar</a:t>
            </a:r>
            <a:endParaRPr lang="en-US" dirty="0" smtClean="0"/>
          </a:p>
          <a:p>
            <a:r>
              <a:rPr lang="en-US" i="1" dirty="0" err="1" smtClean="0"/>
              <a:t>Lithophragma</a:t>
            </a:r>
            <a:r>
              <a:rPr lang="en-US" i="1" dirty="0" smtClean="0"/>
              <a:t> </a:t>
            </a:r>
            <a:r>
              <a:rPr lang="en-US" i="1" dirty="0" err="1" smtClean="0"/>
              <a:t>parviflorum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054715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378" y="755389"/>
            <a:ext cx="7772400" cy="993044"/>
          </a:xfrm>
        </p:spPr>
        <p:txBody>
          <a:bodyPr/>
          <a:lstStyle/>
          <a:p>
            <a:r>
              <a:rPr lang="en-US" sz="3200" dirty="0" smtClean="0"/>
              <a:t>Best hike for rare plants in spring:</a:t>
            </a:r>
            <a:br>
              <a:rPr lang="en-US" sz="3200" dirty="0" smtClean="0"/>
            </a:br>
            <a:r>
              <a:rPr lang="en-US" sz="3200" dirty="0" smtClean="0"/>
              <a:t>      Hillside to Hollow</a:t>
            </a:r>
            <a:endParaRPr lang="en-US" sz="3200" dirty="0"/>
          </a:p>
        </p:txBody>
      </p:sp>
      <p:pic>
        <p:nvPicPr>
          <p:cNvPr id="9" name="Content Placeholder 8" descr="SAM_0776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8"/>
          <a:stretch/>
        </p:blipFill>
        <p:spPr>
          <a:xfrm>
            <a:off x="5181600" y="1337040"/>
            <a:ext cx="3810000" cy="2548906"/>
          </a:xfrm>
        </p:spPr>
      </p:pic>
      <p:pic>
        <p:nvPicPr>
          <p:cNvPr id="7" name="Content Placeholder 6" descr="IMAG0009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0"/>
          <a:stretch/>
        </p:blipFill>
        <p:spPr>
          <a:xfrm>
            <a:off x="816738" y="1898389"/>
            <a:ext cx="4006065" cy="4333536"/>
          </a:xfrm>
        </p:spPr>
      </p:pic>
      <p:pic>
        <p:nvPicPr>
          <p:cNvPr id="8" name="Content Placeholder 7" descr="SAM_0791.JPG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8"/>
          <a:stretch/>
        </p:blipFill>
        <p:spPr>
          <a:xfrm>
            <a:off x="5181600" y="4014781"/>
            <a:ext cx="3810000" cy="2189693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114800"/>
            <a:ext cx="727256" cy="96485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6738" y="6231925"/>
            <a:ext cx="387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Cusick’s</a:t>
            </a:r>
            <a:r>
              <a:rPr lang="en-US" dirty="0" smtClean="0"/>
              <a:t> primrose (</a:t>
            </a:r>
            <a:r>
              <a:rPr lang="en-US" i="1" dirty="0" err="1" smtClean="0"/>
              <a:t>Primula</a:t>
            </a:r>
            <a:r>
              <a:rPr lang="en-US" i="1" dirty="0" smtClean="0"/>
              <a:t> </a:t>
            </a:r>
            <a:r>
              <a:rPr lang="en-US" i="1" dirty="0" err="1" smtClean="0"/>
              <a:t>cusickiana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48546" y="6312144"/>
            <a:ext cx="2909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Aase’s</a:t>
            </a:r>
            <a:r>
              <a:rPr lang="en-US" dirty="0" smtClean="0"/>
              <a:t> onion (</a:t>
            </a:r>
            <a:r>
              <a:rPr lang="en-US" i="1" dirty="0" smtClean="0"/>
              <a:t>Allium </a:t>
            </a:r>
            <a:r>
              <a:rPr lang="en-US" i="1" dirty="0" err="1" smtClean="0"/>
              <a:t>aaseae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539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66925" y="838199"/>
            <a:ext cx="4136923" cy="1049405"/>
          </a:xfrm>
        </p:spPr>
        <p:txBody>
          <a:bodyPr/>
          <a:lstStyle/>
          <a:p>
            <a:pPr algn="ctr"/>
            <a:r>
              <a:rPr lang="en-US" sz="3600" dirty="0" smtClean="0"/>
              <a:t>Locally rare plants </a:t>
            </a:r>
            <a:br>
              <a:rPr lang="en-US" sz="3600" dirty="0" smtClean="0"/>
            </a:br>
            <a:r>
              <a:rPr lang="en-US" sz="3600" dirty="0" smtClean="0"/>
              <a:t>in Polecat Gulch</a:t>
            </a:r>
            <a:endParaRPr lang="en-US" sz="3600" dirty="0"/>
          </a:p>
        </p:txBody>
      </p:sp>
      <p:pic>
        <p:nvPicPr>
          <p:cNvPr id="10" name="Content Placeholder 9" descr="DSCN5112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16" b="-767"/>
          <a:stretch/>
        </p:blipFill>
        <p:spPr>
          <a:xfrm>
            <a:off x="555249" y="2093793"/>
            <a:ext cx="4154563" cy="3974765"/>
          </a:xfrm>
        </p:spPr>
      </p:pic>
      <p:pic>
        <p:nvPicPr>
          <p:cNvPr id="11" name="Content Placeholder 10" descr="DSCN5109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716" b="-767"/>
          <a:stretch/>
        </p:blipFill>
        <p:spPr>
          <a:xfrm>
            <a:off x="4839014" y="1008928"/>
            <a:ext cx="4033773" cy="5077271"/>
          </a:xfrm>
        </p:spPr>
      </p:pic>
      <p:sp>
        <p:nvSpPr>
          <p:cNvPr id="12" name="TextBox 11"/>
          <p:cNvSpPr txBox="1"/>
          <p:nvPr/>
        </p:nvSpPr>
        <p:spPr>
          <a:xfrm>
            <a:off x="1030110" y="6068558"/>
            <a:ext cx="3005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Idaho (</a:t>
            </a:r>
            <a:r>
              <a:rPr lang="en-US" i="1" dirty="0" err="1" smtClean="0"/>
              <a:t>Idahoa</a:t>
            </a:r>
            <a:r>
              <a:rPr lang="en-US" i="1" dirty="0" smtClean="0"/>
              <a:t> </a:t>
            </a:r>
            <a:r>
              <a:rPr lang="en-US" i="1" dirty="0" err="1" smtClean="0"/>
              <a:t>scapigera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4873638" y="6086199"/>
            <a:ext cx="3999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Hairy wild-cabbage (</a:t>
            </a:r>
            <a:r>
              <a:rPr lang="en-US" i="1" dirty="0" err="1" smtClean="0"/>
              <a:t>Caulanthus</a:t>
            </a:r>
            <a:r>
              <a:rPr lang="en-US" i="1" dirty="0" smtClean="0"/>
              <a:t> </a:t>
            </a:r>
            <a:r>
              <a:rPr lang="en-US" i="1" dirty="0" err="1" smtClean="0"/>
              <a:t>pilosus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3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459791" y="363420"/>
            <a:ext cx="4684209" cy="846942"/>
          </a:xfrm>
        </p:spPr>
        <p:txBody>
          <a:bodyPr/>
          <a:lstStyle/>
          <a:p>
            <a:r>
              <a:rPr lang="en-US" sz="2800" dirty="0" smtClean="0"/>
              <a:t> </a:t>
            </a:r>
            <a:r>
              <a:rPr lang="en-US" sz="2800" dirty="0"/>
              <a:t>S</a:t>
            </a:r>
            <a:r>
              <a:rPr lang="en-US" sz="2800" dirty="0" smtClean="0"/>
              <a:t>ummer flowers, showy . . .</a:t>
            </a:r>
            <a:endParaRPr lang="en-US" sz="2800" dirty="0"/>
          </a:p>
        </p:txBody>
      </p:sp>
      <p:pic>
        <p:nvPicPr>
          <p:cNvPr id="7" name="Content Placeholder 6" descr="DSCN5909.JPG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5" r="-364"/>
          <a:stretch/>
        </p:blipFill>
        <p:spPr>
          <a:xfrm>
            <a:off x="543025" y="786891"/>
            <a:ext cx="3764365" cy="2794176"/>
          </a:xfrm>
        </p:spPr>
      </p:pic>
      <p:pic>
        <p:nvPicPr>
          <p:cNvPr id="3" name="Content Placeholder 2" descr="SAM_0928.JPG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025" y="3954738"/>
            <a:ext cx="3810383" cy="2270913"/>
          </a:xfrm>
        </p:spPr>
      </p:pic>
      <p:sp>
        <p:nvSpPr>
          <p:cNvPr id="11" name="Content Placeholder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Content Placeholder 11" descr="SAM_1224.JPG"/>
          <p:cNvPicPr>
            <a:picLocks noGrp="1" noChangeAspect="1"/>
          </p:cNvPicPr>
          <p:nvPr>
            <p:ph sz="quarter" idx="3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332"/>
          <a:stretch/>
        </p:blipFill>
        <p:spPr>
          <a:xfrm>
            <a:off x="4896435" y="1380342"/>
            <a:ext cx="4095165" cy="4941607"/>
          </a:xfrm>
        </p:spPr>
      </p:pic>
      <p:sp>
        <p:nvSpPr>
          <p:cNvPr id="15" name="TextBox 14"/>
          <p:cNvSpPr txBox="1"/>
          <p:nvPr/>
        </p:nvSpPr>
        <p:spPr>
          <a:xfrm>
            <a:off x="543025" y="3530040"/>
            <a:ext cx="400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Sagebrush </a:t>
            </a:r>
            <a:r>
              <a:rPr lang="en-US" sz="1600" dirty="0" err="1" smtClean="0"/>
              <a:t>segolily</a:t>
            </a:r>
            <a:r>
              <a:rPr lang="en-US" sz="1600" dirty="0" smtClean="0"/>
              <a:t> (</a:t>
            </a:r>
            <a:r>
              <a:rPr lang="en-US" sz="1600" i="1" dirty="0" err="1" smtClean="0"/>
              <a:t>Calochortus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macrocarpus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603331" y="6225651"/>
            <a:ext cx="37040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Wild-hyacinth</a:t>
            </a:r>
          </a:p>
          <a:p>
            <a:pPr algn="ctr"/>
            <a:r>
              <a:rPr lang="en-US" sz="1600" i="1" dirty="0" err="1" smtClean="0"/>
              <a:t>Triteleia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grandiflora</a:t>
            </a:r>
            <a:r>
              <a:rPr lang="en-US" sz="1600" i="1" dirty="0" smtClean="0"/>
              <a:t> </a:t>
            </a:r>
            <a:r>
              <a:rPr lang="en-US" sz="1600" dirty="0" smtClean="0"/>
              <a:t>(</a:t>
            </a:r>
            <a:r>
              <a:rPr lang="en-US" sz="1600" i="1" dirty="0" err="1" smtClean="0"/>
              <a:t>Brodiaea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douglasii</a:t>
            </a:r>
            <a:r>
              <a:rPr lang="en-US" sz="1600" dirty="0" smtClean="0"/>
              <a:t>)</a:t>
            </a:r>
            <a:endParaRPr lang="en-US" sz="16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5960164" y="6244056"/>
            <a:ext cx="216126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Cushion buckwheat</a:t>
            </a:r>
          </a:p>
          <a:p>
            <a:pPr algn="ctr"/>
            <a:r>
              <a:rPr lang="en-US" sz="1600" i="1" dirty="0" err="1" smtClean="0"/>
              <a:t>Eriogonum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ovalifolium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208257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219200" y="367755"/>
            <a:ext cx="3566789" cy="883751"/>
          </a:xfrm>
        </p:spPr>
        <p:txBody>
          <a:bodyPr/>
          <a:lstStyle/>
          <a:p>
            <a:r>
              <a:rPr lang="en-US" sz="3200" dirty="0" smtClean="0"/>
              <a:t>. . . and otherwise</a:t>
            </a:r>
            <a:endParaRPr lang="en-US" sz="3200" dirty="0"/>
          </a:p>
        </p:txBody>
      </p:sp>
      <p:pic>
        <p:nvPicPr>
          <p:cNvPr id="9" name="Content Placeholder 8" descr="SAM_0934.JPG"/>
          <p:cNvPicPr>
            <a:picLocks noGrp="1" noChangeAspect="1"/>
          </p:cNvPicPr>
          <p:nvPr>
            <p:ph sz="quarter" idx="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750" y="1326365"/>
            <a:ext cx="4261997" cy="4497206"/>
          </a:xfrm>
        </p:spPr>
      </p:pic>
      <p:pic>
        <p:nvPicPr>
          <p:cNvPr id="8" name="Content Placeholder 7" descr="SAM_0939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3443" y="3387688"/>
            <a:ext cx="3405416" cy="2679739"/>
          </a:xfrm>
        </p:spPr>
      </p:pic>
      <p:pic>
        <p:nvPicPr>
          <p:cNvPr id="10" name="Content Placeholder 10" descr="SAM_0229.JPG"/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93442" y="920224"/>
            <a:ext cx="3405416" cy="1987693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5982485" y="2871107"/>
            <a:ext cx="2521847" cy="485011"/>
          </a:xfrm>
        </p:spPr>
        <p:txBody>
          <a:bodyPr/>
          <a:lstStyle/>
          <a:p>
            <a:pPr marL="0" indent="0">
              <a:buNone/>
            </a:pPr>
            <a:r>
              <a:rPr lang="en-US" sz="1800" i="1" dirty="0" err="1" smtClean="0"/>
              <a:t>Blepharipappus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scaber</a:t>
            </a:r>
            <a:endParaRPr lang="en-US" sz="1800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3800" y="5915594"/>
            <a:ext cx="43449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Threadleaf</a:t>
            </a:r>
            <a:r>
              <a:rPr lang="en-US" dirty="0" smtClean="0"/>
              <a:t> </a:t>
            </a:r>
            <a:r>
              <a:rPr lang="en-US" dirty="0" err="1" smtClean="0"/>
              <a:t>Phacelia</a:t>
            </a:r>
            <a:r>
              <a:rPr lang="en-US" dirty="0" smtClean="0"/>
              <a:t> (</a:t>
            </a:r>
            <a:r>
              <a:rPr lang="en-US" i="1" dirty="0" err="1" smtClean="0"/>
              <a:t>Phacelia</a:t>
            </a:r>
            <a:r>
              <a:rPr lang="en-US" i="1" dirty="0" smtClean="0"/>
              <a:t> </a:t>
            </a:r>
            <a:r>
              <a:rPr lang="en-US" i="1" dirty="0" err="1" smtClean="0"/>
              <a:t>linearis</a:t>
            </a:r>
            <a:r>
              <a:rPr lang="en-US" dirty="0" smtClean="0"/>
              <a:t>) and</a:t>
            </a:r>
          </a:p>
          <a:p>
            <a:pPr algn="ctr"/>
            <a:r>
              <a:rPr lang="en-US" dirty="0" err="1" smtClean="0"/>
              <a:t>Whitestem</a:t>
            </a:r>
            <a:r>
              <a:rPr lang="en-US" dirty="0" smtClean="0"/>
              <a:t> </a:t>
            </a:r>
            <a:r>
              <a:rPr lang="en-US" dirty="0" err="1" smtClean="0"/>
              <a:t>blazingstar</a:t>
            </a:r>
            <a:r>
              <a:rPr lang="en-US" dirty="0" smtClean="0"/>
              <a:t> (</a:t>
            </a:r>
            <a:r>
              <a:rPr lang="en-US" i="1" dirty="0" err="1" smtClean="0"/>
              <a:t>Mentzelia</a:t>
            </a:r>
            <a:r>
              <a:rPr lang="en-US" i="1" dirty="0" smtClean="0"/>
              <a:t> </a:t>
            </a:r>
            <a:r>
              <a:rPr lang="en-US" i="1" dirty="0" err="1" smtClean="0"/>
              <a:t>albicaulis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82486" y="6085832"/>
            <a:ext cx="2231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Bastard toadflax</a:t>
            </a:r>
          </a:p>
          <a:p>
            <a:pPr algn="ctr"/>
            <a:r>
              <a:rPr lang="en-US" i="1" dirty="0" err="1" smtClean="0"/>
              <a:t>Comandra</a:t>
            </a:r>
            <a:r>
              <a:rPr lang="en-US" i="1" dirty="0" smtClean="0"/>
              <a:t> </a:t>
            </a:r>
            <a:r>
              <a:rPr lang="en-US" i="1" dirty="0" err="1" smtClean="0"/>
              <a:t>umbellata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2278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563700" y="598938"/>
            <a:ext cx="5062106" cy="781401"/>
          </a:xfrm>
        </p:spPr>
        <p:txBody>
          <a:bodyPr/>
          <a:lstStyle/>
          <a:p>
            <a:r>
              <a:rPr lang="en-US" dirty="0" smtClean="0"/>
              <a:t>Know your Lupines!</a:t>
            </a:r>
            <a:endParaRPr lang="en-US" dirty="0"/>
          </a:p>
        </p:txBody>
      </p:sp>
      <p:pic>
        <p:nvPicPr>
          <p:cNvPr id="13" name="Content Placeholder 12" descr="SAM_0913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69"/>
          <a:stretch/>
        </p:blipFill>
        <p:spPr>
          <a:xfrm>
            <a:off x="662674" y="1453960"/>
            <a:ext cx="3957645" cy="4729007"/>
          </a:xfrm>
        </p:spPr>
      </p:pic>
      <p:sp>
        <p:nvSpPr>
          <p:cNvPr id="14" name="TextBox 13"/>
          <p:cNvSpPr txBox="1"/>
          <p:nvPr/>
        </p:nvSpPr>
        <p:spPr>
          <a:xfrm>
            <a:off x="5133166" y="3450202"/>
            <a:ext cx="340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Silvery lupine (</a:t>
            </a:r>
            <a:r>
              <a:rPr lang="en-US" i="1" dirty="0" err="1" smtClean="0"/>
              <a:t>Lupinus</a:t>
            </a:r>
            <a:r>
              <a:rPr lang="en-US" i="1" dirty="0" smtClean="0"/>
              <a:t> </a:t>
            </a:r>
            <a:r>
              <a:rPr lang="en-US" i="1" dirty="0" err="1" smtClean="0"/>
              <a:t>argenteus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086052" y="6138049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Longspur (“Polychrome”) lupine</a:t>
            </a:r>
          </a:p>
          <a:p>
            <a:r>
              <a:rPr lang="en-US" i="1" dirty="0" err="1" smtClean="0"/>
              <a:t>Lupinus</a:t>
            </a:r>
            <a:r>
              <a:rPr lang="en-US" i="1" dirty="0" smtClean="0"/>
              <a:t> </a:t>
            </a:r>
            <a:r>
              <a:rPr lang="en-US" i="1" dirty="0" err="1" smtClean="0"/>
              <a:t>arbustus</a:t>
            </a:r>
            <a:r>
              <a:rPr lang="en-US" i="1" dirty="0" smtClean="0"/>
              <a:t> </a:t>
            </a:r>
            <a:r>
              <a:rPr lang="en-US" dirty="0" smtClean="0"/>
              <a:t>(</a:t>
            </a:r>
            <a:r>
              <a:rPr lang="en-US" i="1" dirty="0" smtClean="0"/>
              <a:t>L. </a:t>
            </a:r>
            <a:r>
              <a:rPr lang="en-US" i="1" dirty="0" err="1" smtClean="0"/>
              <a:t>laxiflorus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0305" y="1453960"/>
            <a:ext cx="3810000" cy="1996242"/>
          </a:xfrm>
          <a:scene3d>
            <a:camera prst="orthographicFront">
              <a:rot lat="21599984" lon="0" rev="10799999"/>
            </a:camera>
            <a:lightRig rig="threePt" dir="t"/>
          </a:scene3d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90305" y="3818462"/>
            <a:ext cx="3810000" cy="235414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295476" y="6182967"/>
            <a:ext cx="3076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Silky lupine (</a:t>
            </a:r>
            <a:r>
              <a:rPr lang="en-US" i="1" dirty="0" err="1" smtClean="0"/>
              <a:t>Lupinus</a:t>
            </a:r>
            <a:r>
              <a:rPr lang="en-US" i="1" dirty="0" smtClean="0"/>
              <a:t> </a:t>
            </a:r>
            <a:r>
              <a:rPr lang="en-US" i="1" dirty="0" err="1" smtClean="0"/>
              <a:t>sericeus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76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932" y="763230"/>
            <a:ext cx="8168268" cy="4767415"/>
          </a:xfrm>
        </p:spPr>
      </p:pic>
      <p:sp>
        <p:nvSpPr>
          <p:cNvPr id="12" name="TextBox 11"/>
          <p:cNvSpPr txBox="1"/>
          <p:nvPr/>
        </p:nvSpPr>
        <p:spPr>
          <a:xfrm>
            <a:off x="795241" y="5737122"/>
            <a:ext cx="7906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Longspur or Polychrome lupine (bottom) mostly blooms earlier and has more multi-colored flowers than does Silvery lupine (top).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000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03931" y="533400"/>
            <a:ext cx="7772400" cy="718110"/>
          </a:xfrm>
        </p:spPr>
        <p:txBody>
          <a:bodyPr/>
          <a:lstStyle/>
          <a:p>
            <a:r>
              <a:rPr lang="en-US" sz="3200" dirty="0" smtClean="0"/>
              <a:t>And how about all those those  “dandelions”?</a:t>
            </a:r>
            <a:endParaRPr lang="en-US" sz="3200" dirty="0"/>
          </a:p>
        </p:txBody>
      </p:sp>
      <p:pic>
        <p:nvPicPr>
          <p:cNvPr id="9" name="Content Placeholder 8" descr="1500.jpg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684"/>
          <a:stretch/>
        </p:blipFill>
        <p:spPr>
          <a:xfrm>
            <a:off x="4638728" y="1343531"/>
            <a:ext cx="4352872" cy="4780570"/>
          </a:xfrm>
        </p:spPr>
      </p:pic>
      <p:pic>
        <p:nvPicPr>
          <p:cNvPr id="11" name="Content Placeholder 10" descr="SAM_3212.JP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86"/>
          <a:stretch/>
        </p:blipFill>
        <p:spPr>
          <a:xfrm>
            <a:off x="616043" y="3780803"/>
            <a:ext cx="3764978" cy="2468392"/>
          </a:xfrm>
        </p:spPr>
      </p:pic>
      <p:pic>
        <p:nvPicPr>
          <p:cNvPr id="10" name="Content Placeholder 9" descr="SAM_3210.JPG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205"/>
          <a:stretch/>
        </p:blipFill>
        <p:spPr>
          <a:xfrm>
            <a:off x="616043" y="1363179"/>
            <a:ext cx="3764978" cy="2146638"/>
          </a:xfrm>
        </p:spPr>
      </p:pic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1297126" y="3440580"/>
            <a:ext cx="2554368" cy="521820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Hawkweed (</a:t>
            </a:r>
            <a:r>
              <a:rPr lang="en-US" sz="1800" i="1" dirty="0" err="1" smtClean="0"/>
              <a:t>Crepis</a:t>
            </a:r>
            <a:r>
              <a:rPr lang="en-US" sz="1800" dirty="0" smtClean="0"/>
              <a:t> spp.)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707627" y="6183314"/>
            <a:ext cx="37210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Sagebrush false-dandelion</a:t>
            </a:r>
          </a:p>
          <a:p>
            <a:pPr algn="ctr"/>
            <a:r>
              <a:rPr lang="en-US" i="1" dirty="0" err="1" smtClean="0"/>
              <a:t>Nothocalais</a:t>
            </a:r>
            <a:r>
              <a:rPr lang="en-US" i="1" dirty="0" smtClean="0"/>
              <a:t> (</a:t>
            </a:r>
            <a:r>
              <a:rPr lang="en-US" i="1" dirty="0" err="1" smtClean="0"/>
              <a:t>Microseris</a:t>
            </a:r>
            <a:r>
              <a:rPr lang="en-US" i="1" dirty="0" smtClean="0"/>
              <a:t>) </a:t>
            </a:r>
            <a:r>
              <a:rPr lang="en-US" i="1" dirty="0" err="1" smtClean="0"/>
              <a:t>troximoides</a:t>
            </a:r>
            <a:endParaRPr lang="en-US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6780803" y="1363179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© 2008 </a:t>
            </a:r>
            <a:r>
              <a:rPr lang="en-US" b="1" dirty="0" err="1">
                <a:solidFill>
                  <a:schemeClr val="accent3"/>
                </a:solidFill>
              </a:rPr>
              <a:t>Keir</a:t>
            </a:r>
            <a:r>
              <a:rPr lang="en-US" b="1" dirty="0">
                <a:solidFill>
                  <a:schemeClr val="accent3"/>
                </a:solidFill>
              </a:rPr>
              <a:t> Morse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43693" y="6128713"/>
            <a:ext cx="35326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Large-flowered mountain-dandelion</a:t>
            </a:r>
          </a:p>
          <a:p>
            <a:pPr algn="ctr"/>
            <a:r>
              <a:rPr lang="en-US" dirty="0" smtClean="0"/>
              <a:t>(</a:t>
            </a:r>
            <a:r>
              <a:rPr lang="en-US" i="1" dirty="0" err="1" smtClean="0"/>
              <a:t>Agoseris</a:t>
            </a:r>
            <a:r>
              <a:rPr lang="en-US" i="1" dirty="0" smtClean="0"/>
              <a:t> </a:t>
            </a:r>
            <a:r>
              <a:rPr lang="en-US" i="1" dirty="0" err="1" smtClean="0"/>
              <a:t>grandiflora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00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15498" y="931189"/>
            <a:ext cx="7772400" cy="696132"/>
          </a:xfrm>
        </p:spPr>
        <p:txBody>
          <a:bodyPr/>
          <a:lstStyle/>
          <a:p>
            <a:pPr algn="ctr"/>
            <a:r>
              <a:rPr lang="en-US" sz="4000" dirty="0" smtClean="0"/>
              <a:t>“Ringers” in the Boise Front</a:t>
            </a:r>
            <a:endParaRPr lang="en-US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467" y="1890499"/>
            <a:ext cx="4319052" cy="4042260"/>
          </a:xfrm>
        </p:spPr>
      </p:pic>
      <p:sp>
        <p:nvSpPr>
          <p:cNvPr id="14" name="TextBox 13"/>
          <p:cNvSpPr txBox="1"/>
          <p:nvPr/>
        </p:nvSpPr>
        <p:spPr>
          <a:xfrm>
            <a:off x="848615" y="5932759"/>
            <a:ext cx="79905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Cliffrose</a:t>
            </a:r>
            <a:r>
              <a:rPr lang="en-US" sz="2400" dirty="0" smtClean="0"/>
              <a:t> (</a:t>
            </a:r>
            <a:r>
              <a:rPr lang="en-US" sz="2400" i="1" dirty="0" err="1" smtClean="0"/>
              <a:t>Purshia</a:t>
            </a:r>
            <a:r>
              <a:rPr lang="en-US" sz="2400" i="1" dirty="0" smtClean="0"/>
              <a:t> </a:t>
            </a:r>
            <a:r>
              <a:rPr lang="en-US" sz="2400" dirty="0" smtClean="0"/>
              <a:t>[</a:t>
            </a:r>
            <a:r>
              <a:rPr lang="en-US" sz="2400" i="1" dirty="0" err="1" smtClean="0"/>
              <a:t>Cowania</a:t>
            </a:r>
            <a:r>
              <a:rPr lang="en-US" sz="2400" dirty="0" smtClean="0"/>
              <a:t>] </a:t>
            </a:r>
            <a:r>
              <a:rPr lang="en-US" sz="2400" i="1" dirty="0" err="1" smtClean="0"/>
              <a:t>stansburiana</a:t>
            </a:r>
            <a:r>
              <a:rPr lang="en-US" sz="2400" dirty="0" smtClean="0"/>
              <a:t>) above Hulls Gulch</a:t>
            </a:r>
            <a:endParaRPr lang="en-US" sz="24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356" y="1890499"/>
            <a:ext cx="3946342" cy="4042260"/>
          </a:xfrm>
        </p:spPr>
      </p:pic>
    </p:spTree>
    <p:extLst>
      <p:ext uri="{BB962C8B-B14F-4D97-AF65-F5344CB8AC3E}">
        <p14:creationId xmlns:p14="http://schemas.microsoft.com/office/powerpoint/2010/main" val="50364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656" y="727770"/>
            <a:ext cx="7772400" cy="76299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AM_3132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1" b="-245"/>
          <a:stretch/>
        </p:blipFill>
        <p:spPr>
          <a:xfrm>
            <a:off x="455378" y="1490767"/>
            <a:ext cx="5025288" cy="4530713"/>
          </a:xfrm>
        </p:spPr>
      </p:pic>
      <p:pic>
        <p:nvPicPr>
          <p:cNvPr id="6" name="Content Placeholder 5" descr="SAM_3134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1" b="-245"/>
          <a:stretch/>
        </p:blipFill>
        <p:spPr>
          <a:xfrm>
            <a:off x="5743738" y="1490767"/>
            <a:ext cx="3224318" cy="4530712"/>
          </a:xfrm>
        </p:spPr>
      </p:pic>
      <p:sp>
        <p:nvSpPr>
          <p:cNvPr id="7" name="TextBox 6"/>
          <p:cNvSpPr txBox="1"/>
          <p:nvPr/>
        </p:nvSpPr>
        <p:spPr>
          <a:xfrm>
            <a:off x="1390253" y="6021479"/>
            <a:ext cx="6812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Mojave </a:t>
            </a:r>
            <a:r>
              <a:rPr lang="en-US" sz="2400" dirty="0" err="1" smtClean="0"/>
              <a:t>ceanothus</a:t>
            </a:r>
            <a:r>
              <a:rPr lang="en-US" sz="2400" dirty="0" smtClean="0"/>
              <a:t> (</a:t>
            </a:r>
            <a:r>
              <a:rPr lang="en-US" sz="2400" i="1" dirty="0" err="1" smtClean="0"/>
              <a:t>Ceanothus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vestitus</a:t>
            </a:r>
            <a:r>
              <a:rPr lang="en-US" sz="2400" dirty="0" smtClean="0"/>
              <a:t>) on Cobb Trail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080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hulls_gulch_natl_rec.Par.65829.Image.400.298.1.jpg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8" r="-387"/>
          <a:stretch/>
        </p:blipFill>
        <p:spPr>
          <a:xfrm>
            <a:off x="1026723" y="1437893"/>
            <a:ext cx="7564015" cy="4985938"/>
          </a:xfrm>
        </p:spPr>
      </p:pic>
      <p:sp>
        <p:nvSpPr>
          <p:cNvPr id="4" name="TextBox 3"/>
          <p:cNvSpPr txBox="1"/>
          <p:nvPr/>
        </p:nvSpPr>
        <p:spPr>
          <a:xfrm>
            <a:off x="2241061" y="6423831"/>
            <a:ext cx="5455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Signage for Hulls Gulch National Recreation Trail, BLM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41061" y="802804"/>
            <a:ext cx="54394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Lake Idaho (9—2 million years ago)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2220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93332" y="838200"/>
            <a:ext cx="7145867" cy="544689"/>
          </a:xfrm>
        </p:spPr>
        <p:txBody>
          <a:bodyPr/>
          <a:lstStyle/>
          <a:p>
            <a:r>
              <a:rPr lang="en-US" sz="3200" dirty="0" smtClean="0"/>
              <a:t>Bitterbrush planted in parallel rows</a:t>
            </a:r>
            <a:endParaRPr lang="en-US" sz="3200" dirty="0"/>
          </a:p>
        </p:txBody>
      </p:sp>
      <p:pic>
        <p:nvPicPr>
          <p:cNvPr id="9" name="Content Placeholder 8" descr="SAM_011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4" r="-412"/>
          <a:stretch/>
        </p:blipFill>
        <p:spPr>
          <a:xfrm>
            <a:off x="578556" y="1538110"/>
            <a:ext cx="8396111" cy="4487945"/>
          </a:xfrm>
        </p:spPr>
      </p:pic>
    </p:spTree>
    <p:extLst>
      <p:ext uri="{BB962C8B-B14F-4D97-AF65-F5344CB8AC3E}">
        <p14:creationId xmlns:p14="http://schemas.microsoft.com/office/powerpoint/2010/main" val="234092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3" y="838200"/>
            <a:ext cx="8007927" cy="852055"/>
          </a:xfrm>
        </p:spPr>
        <p:txBody>
          <a:bodyPr/>
          <a:lstStyle/>
          <a:p>
            <a:r>
              <a:rPr lang="en-US" smtClean="0"/>
              <a:t>Special Sites to the East and West</a:t>
            </a:r>
            <a:endParaRPr lang="en-US"/>
          </a:p>
        </p:txBody>
      </p:sp>
      <p:pic>
        <p:nvPicPr>
          <p:cNvPr id="7" name="Content Placeholder 11" descr="SAM_1029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1272" y="1911927"/>
            <a:ext cx="3685309" cy="4640208"/>
          </a:xfrm>
        </p:spPr>
      </p:pic>
      <p:pic>
        <p:nvPicPr>
          <p:cNvPr id="8" name="Content Placeholder 6" descr="SAM_1068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84618" y="1911927"/>
            <a:ext cx="3754582" cy="458513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2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6179" y="746179"/>
            <a:ext cx="5981643" cy="468524"/>
          </a:xfrm>
        </p:spPr>
        <p:txBody>
          <a:bodyPr/>
          <a:lstStyle/>
          <a:p>
            <a:r>
              <a:rPr lang="en-US" sz="3200" dirty="0" smtClean="0"/>
              <a:t>Oregon Trail &amp; </a:t>
            </a:r>
            <a:r>
              <a:rPr lang="en-US" sz="3200" dirty="0" err="1" smtClean="0"/>
              <a:t>Lydle</a:t>
            </a:r>
            <a:r>
              <a:rPr lang="en-US" sz="3200" dirty="0" smtClean="0"/>
              <a:t> Gulch</a:t>
            </a:r>
            <a:endParaRPr lang="en-US" sz="3200" dirty="0"/>
          </a:p>
        </p:txBody>
      </p:sp>
      <p:pic>
        <p:nvPicPr>
          <p:cNvPr id="4" name="Content Placeholder 3" descr="Oregon Trail:Lydle Gulch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823" y="1269886"/>
            <a:ext cx="8357072" cy="5490868"/>
          </a:xfrm>
        </p:spPr>
      </p:pic>
      <p:sp>
        <p:nvSpPr>
          <p:cNvPr id="5" name="TextBox 4"/>
          <p:cNvSpPr txBox="1"/>
          <p:nvPr/>
        </p:nvSpPr>
        <p:spPr>
          <a:xfrm>
            <a:off x="4178536" y="63742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6817" y="3642242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Lydle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GulchTrailhead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Left Arrow 6"/>
          <p:cNvSpPr/>
          <p:nvPr/>
        </p:nvSpPr>
        <p:spPr bwMode="auto">
          <a:xfrm>
            <a:off x="5393441" y="3671711"/>
            <a:ext cx="423376" cy="349686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3360" y="618056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Bonneville Point Trailhead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5687967" y="6208613"/>
            <a:ext cx="481400" cy="3693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919" y="2245348"/>
            <a:ext cx="1370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Oregon Trail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trailhead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Up Arrow 10"/>
          <p:cNvSpPr/>
          <p:nvPr/>
        </p:nvSpPr>
        <p:spPr bwMode="auto">
          <a:xfrm>
            <a:off x="1481395" y="1840452"/>
            <a:ext cx="340960" cy="460114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2355" y="3319076"/>
            <a:ext cx="1133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 </a:t>
            </a:r>
            <a:r>
              <a:rPr lang="en-US" dirty="0" err="1" smtClean="0">
                <a:solidFill>
                  <a:srgbClr val="FFFFFF"/>
                </a:solidFill>
              </a:rPr>
              <a:t>Plexi</a:t>
            </a:r>
            <a:r>
              <a:rPr lang="en-US" dirty="0" smtClean="0">
                <a:solidFill>
                  <a:srgbClr val="FFFFFF"/>
                </a:solidFill>
              </a:rPr>
              <a:t> Ct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access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Bent-Up Arrow 12"/>
          <p:cNvSpPr/>
          <p:nvPr/>
        </p:nvSpPr>
        <p:spPr bwMode="auto">
          <a:xfrm>
            <a:off x="3023188" y="3170558"/>
            <a:ext cx="580375" cy="501153"/>
          </a:xfrm>
          <a:prstGeom prst="ben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58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5029200" y="893414"/>
            <a:ext cx="3280473" cy="1094279"/>
          </a:xfrm>
        </p:spPr>
        <p:txBody>
          <a:bodyPr/>
          <a:lstStyle/>
          <a:p>
            <a:pPr algn="ctr"/>
            <a:r>
              <a:rPr lang="en-US" sz="3200" dirty="0" smtClean="0"/>
              <a:t>Basalt Rim south of</a:t>
            </a:r>
            <a:r>
              <a:rPr lang="en-US" sz="3200" dirty="0"/>
              <a:t> </a:t>
            </a:r>
            <a:r>
              <a:rPr lang="en-US" sz="3200" dirty="0" smtClean="0"/>
              <a:t>Boise River</a:t>
            </a:r>
            <a:endParaRPr lang="en-US" sz="3200" dirty="0"/>
          </a:p>
        </p:txBody>
      </p:sp>
      <p:pic>
        <p:nvPicPr>
          <p:cNvPr id="12" name="Content Placeholder 11" descr="SAM_1029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823" y="838200"/>
            <a:ext cx="3865606" cy="5750633"/>
          </a:xfrm>
        </p:spPr>
      </p:pic>
      <p:pic>
        <p:nvPicPr>
          <p:cNvPr id="13" name="Content Placeholder 12" descr="SAM_1220.JP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19" b="-245"/>
          <a:stretch/>
        </p:blipFill>
        <p:spPr>
          <a:xfrm>
            <a:off x="4508826" y="2245357"/>
            <a:ext cx="4481681" cy="4343476"/>
          </a:xfrm>
        </p:spPr>
      </p:pic>
    </p:spTree>
    <p:extLst>
      <p:ext uri="{BB962C8B-B14F-4D97-AF65-F5344CB8AC3E}">
        <p14:creationId xmlns:p14="http://schemas.microsoft.com/office/powerpoint/2010/main" val="357019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SAM_2651.JPG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97"/>
          <a:stretch/>
        </p:blipFill>
        <p:spPr>
          <a:xfrm>
            <a:off x="654729" y="758570"/>
            <a:ext cx="3952904" cy="5414255"/>
          </a:xfrm>
        </p:spPr>
      </p:pic>
      <p:pic>
        <p:nvPicPr>
          <p:cNvPr id="10" name="Content Placeholder 9" descr="SAM_1013.JPG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8"/>
          <a:stretch/>
        </p:blipFill>
        <p:spPr>
          <a:xfrm>
            <a:off x="4835162" y="674528"/>
            <a:ext cx="3962401" cy="2734380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 descr="trifoliummacrocephalum1.jpg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3"/>
          <a:stretch/>
        </p:blipFill>
        <p:spPr>
          <a:xfrm>
            <a:off x="5029199" y="3788278"/>
            <a:ext cx="3561353" cy="2631524"/>
          </a:xfrm>
        </p:spPr>
      </p:pic>
      <p:sp>
        <p:nvSpPr>
          <p:cNvPr id="12" name="TextBox 11"/>
          <p:cNvSpPr txBox="1"/>
          <p:nvPr/>
        </p:nvSpPr>
        <p:spPr>
          <a:xfrm>
            <a:off x="4905719" y="3373627"/>
            <a:ext cx="3908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Cut-leaf balsamroot(</a:t>
            </a:r>
            <a:r>
              <a:rPr lang="en-US" sz="1600" i="1" dirty="0" err="1" smtClean="0"/>
              <a:t>Balsamorhiza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hispidula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5047518" y="6384520"/>
            <a:ext cx="3750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Bighead clover (</a:t>
            </a:r>
            <a:r>
              <a:rPr lang="en-US" sz="1600" i="1" dirty="0" err="1" smtClean="0"/>
              <a:t>Trifolium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macrocephalum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795848" y="6148923"/>
            <a:ext cx="364985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Western </a:t>
            </a:r>
            <a:r>
              <a:rPr lang="en-US" sz="1600" dirty="0" err="1" smtClean="0"/>
              <a:t>mugwort</a:t>
            </a:r>
            <a:r>
              <a:rPr lang="en-US" sz="1600" dirty="0" smtClean="0"/>
              <a:t> (</a:t>
            </a:r>
            <a:r>
              <a:rPr lang="en-US" sz="1600" i="1" dirty="0" smtClean="0"/>
              <a:t>Artemisia </a:t>
            </a:r>
            <a:r>
              <a:rPr lang="en-US" sz="1600" i="1" dirty="0" err="1" smtClean="0"/>
              <a:t>ludoviciana</a:t>
            </a:r>
            <a:r>
              <a:rPr lang="en-US" sz="1600" dirty="0" smtClean="0"/>
              <a:t>)</a:t>
            </a:r>
            <a:endParaRPr lang="en-US" sz="1600" dirty="0"/>
          </a:p>
          <a:p>
            <a:pPr algn="ctr"/>
            <a:r>
              <a:rPr lang="en-US" sz="1600" dirty="0" smtClean="0"/>
              <a:t>differs from typical local variety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0752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75151" y="630382"/>
            <a:ext cx="4022242" cy="810490"/>
          </a:xfrm>
        </p:spPr>
        <p:txBody>
          <a:bodyPr/>
          <a:lstStyle/>
          <a:p>
            <a:r>
              <a:rPr lang="en-US" sz="3600" dirty="0" smtClean="0"/>
              <a:t>Oregon Trail Views</a:t>
            </a:r>
            <a:endParaRPr lang="en-US" sz="3600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903" y="1702925"/>
            <a:ext cx="4261490" cy="4507346"/>
          </a:xfrm>
        </p:spPr>
      </p:pic>
      <p:pic>
        <p:nvPicPr>
          <p:cNvPr id="7" name="Content Placeholder 6" descr="SAM_1231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8493" y="846361"/>
            <a:ext cx="4022242" cy="2717828"/>
          </a:xfrm>
        </p:spPr>
      </p:pic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28492" y="3679507"/>
            <a:ext cx="4050233" cy="253076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276110" y="6210271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Antelope fawn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0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sz="quarter"/>
          </p:nvPr>
        </p:nvSpPr>
        <p:spPr>
          <a:xfrm>
            <a:off x="1191930" y="719805"/>
            <a:ext cx="7772400" cy="727364"/>
          </a:xfrm>
        </p:spPr>
        <p:txBody>
          <a:bodyPr/>
          <a:lstStyle/>
          <a:p>
            <a:r>
              <a:rPr lang="en-US" dirty="0" smtClean="0"/>
              <a:t>Oregon Trail “</a:t>
            </a:r>
            <a:r>
              <a:rPr lang="en-US" smtClean="0"/>
              <a:t>sacrifice zone”?</a:t>
            </a:r>
            <a:endParaRPr lang="en-US" dirty="0"/>
          </a:p>
        </p:txBody>
      </p:sp>
      <p:pic>
        <p:nvPicPr>
          <p:cNvPr id="10" name="Content Placeholder 9" descr="SAM_1074.JPG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38"/>
          <a:stretch/>
        </p:blipFill>
        <p:spPr>
          <a:xfrm>
            <a:off x="505743" y="1531075"/>
            <a:ext cx="4021862" cy="5167449"/>
          </a:xfrm>
        </p:spPr>
      </p:pic>
      <p:pic>
        <p:nvPicPr>
          <p:cNvPr id="11" name="Content Placeholder 10" descr="SAM_1227.JPG"/>
          <p:cNvPicPr>
            <a:picLocks noGrp="1" noChangeAspect="1"/>
          </p:cNvPicPr>
          <p:nvPr>
            <p:ph sz="quarter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3" r="-255"/>
          <a:stretch/>
        </p:blipFill>
        <p:spPr>
          <a:xfrm>
            <a:off x="4554875" y="1531074"/>
            <a:ext cx="4409455" cy="2313883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Content Placeholder 11" descr="SAM_1218.JPG"/>
          <p:cNvPicPr>
            <a:picLocks noGrp="1" noChangeAspect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913" r="-255"/>
          <a:stretch/>
        </p:blipFill>
        <p:spPr>
          <a:xfrm>
            <a:off x="4527609" y="3928862"/>
            <a:ext cx="4463991" cy="2769662"/>
          </a:xfrm>
        </p:spPr>
      </p:pic>
    </p:spTree>
    <p:extLst>
      <p:ext uri="{BB962C8B-B14F-4D97-AF65-F5344CB8AC3E}">
        <p14:creationId xmlns:p14="http://schemas.microsoft.com/office/powerpoint/2010/main" val="4200089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1908" y="816967"/>
            <a:ext cx="5981643" cy="468524"/>
          </a:xfrm>
        </p:spPr>
        <p:txBody>
          <a:bodyPr/>
          <a:lstStyle/>
          <a:p>
            <a:pPr algn="ctr"/>
            <a:r>
              <a:rPr lang="en-US" sz="3200" smtClean="0"/>
              <a:t>Lydle</a:t>
            </a:r>
            <a:r>
              <a:rPr lang="en-US" sz="3200" dirty="0" smtClean="0"/>
              <a:t> Gulch</a:t>
            </a:r>
            <a:endParaRPr lang="en-US" sz="3200" dirty="0"/>
          </a:p>
        </p:txBody>
      </p:sp>
      <p:pic>
        <p:nvPicPr>
          <p:cNvPr id="4" name="Content Placeholder 3" descr="Oregon Trail:Lydle Gulch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823" y="1269886"/>
            <a:ext cx="8357072" cy="5490868"/>
          </a:xfrm>
        </p:spPr>
      </p:pic>
      <p:sp>
        <p:nvSpPr>
          <p:cNvPr id="5" name="TextBox 4"/>
          <p:cNvSpPr txBox="1"/>
          <p:nvPr/>
        </p:nvSpPr>
        <p:spPr>
          <a:xfrm>
            <a:off x="4178536" y="637425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16817" y="3642242"/>
            <a:ext cx="221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Lydle</a:t>
            </a:r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 err="1" smtClean="0">
                <a:solidFill>
                  <a:srgbClr val="FFFFFF"/>
                </a:solidFill>
              </a:rPr>
              <a:t>GulchTrailhead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Left Arrow 6"/>
          <p:cNvSpPr/>
          <p:nvPr/>
        </p:nvSpPr>
        <p:spPr bwMode="auto">
          <a:xfrm>
            <a:off x="5393441" y="3671711"/>
            <a:ext cx="423376" cy="349686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43360" y="618056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Bonneville Point Trailhead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5687967" y="6208613"/>
            <a:ext cx="481400" cy="3693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5919" y="2245348"/>
            <a:ext cx="13709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Oregon Trail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trailhead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Up Arrow 10"/>
          <p:cNvSpPr/>
          <p:nvPr/>
        </p:nvSpPr>
        <p:spPr bwMode="auto">
          <a:xfrm>
            <a:off x="1481395" y="1840452"/>
            <a:ext cx="340960" cy="460114"/>
          </a:xfrm>
          <a:prstGeom prst="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22355" y="3319076"/>
            <a:ext cx="1133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 </a:t>
            </a:r>
            <a:r>
              <a:rPr lang="en-US" dirty="0" err="1" smtClean="0">
                <a:solidFill>
                  <a:srgbClr val="FFFFFF"/>
                </a:solidFill>
              </a:rPr>
              <a:t>Plexi</a:t>
            </a:r>
            <a:r>
              <a:rPr lang="en-US" dirty="0" smtClean="0">
                <a:solidFill>
                  <a:srgbClr val="FFFFFF"/>
                </a:solidFill>
              </a:rPr>
              <a:t> Ct </a:t>
            </a:r>
          </a:p>
          <a:p>
            <a:pPr algn="ctr"/>
            <a:r>
              <a:rPr lang="en-US" dirty="0" smtClean="0">
                <a:solidFill>
                  <a:srgbClr val="FFFFFF"/>
                </a:solidFill>
              </a:rPr>
              <a:t>access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Bent-Up Arrow 12"/>
          <p:cNvSpPr/>
          <p:nvPr/>
        </p:nvSpPr>
        <p:spPr bwMode="auto">
          <a:xfrm>
            <a:off x="3023188" y="3170558"/>
            <a:ext cx="580375" cy="501153"/>
          </a:xfrm>
          <a:prstGeom prst="bentUp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2152" y="2007484"/>
            <a:ext cx="119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Foote Park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4648072" y="2376816"/>
            <a:ext cx="229316" cy="97840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9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sz="quarter"/>
          </p:nvPr>
        </p:nvSpPr>
        <p:spPr>
          <a:xfrm>
            <a:off x="1660992" y="506749"/>
            <a:ext cx="7009011" cy="756504"/>
          </a:xfrm>
        </p:spPr>
        <p:txBody>
          <a:bodyPr/>
          <a:lstStyle/>
          <a:p>
            <a:r>
              <a:rPr lang="en-US" sz="3200" dirty="0" smtClean="0"/>
              <a:t>Foote Park at mouth of </a:t>
            </a:r>
            <a:r>
              <a:rPr lang="en-US" sz="3200" dirty="0" err="1" smtClean="0"/>
              <a:t>Lydle</a:t>
            </a:r>
            <a:r>
              <a:rPr lang="en-US" sz="3200" dirty="0" smtClean="0"/>
              <a:t> Gulch</a:t>
            </a:r>
            <a:endParaRPr lang="en-US" sz="3200" dirty="0"/>
          </a:p>
        </p:txBody>
      </p:sp>
      <p:pic>
        <p:nvPicPr>
          <p:cNvPr id="15" name="Content Placeholder 14" descr="Victorian Gentlewoman.jpeg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66" r="-463"/>
          <a:stretch/>
        </p:blipFill>
        <p:spPr>
          <a:xfrm>
            <a:off x="276116" y="1317732"/>
            <a:ext cx="4141720" cy="5381529"/>
          </a:xfrm>
        </p:spPr>
      </p:pic>
      <p:sp>
        <p:nvSpPr>
          <p:cNvPr id="13" name="Content Placeholder 12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544" y="4025333"/>
            <a:ext cx="4246460" cy="267392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5544" y="1317732"/>
            <a:ext cx="4237262" cy="2511243"/>
          </a:xfrm>
        </p:spPr>
      </p:pic>
    </p:spTree>
    <p:extLst>
      <p:ext uri="{BB962C8B-B14F-4D97-AF65-F5344CB8AC3E}">
        <p14:creationId xmlns:p14="http://schemas.microsoft.com/office/powerpoint/2010/main" val="351989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i="1" dirty="0" err="1" smtClean="0"/>
              <a:t>Scutellaria</a:t>
            </a:r>
            <a:r>
              <a:rPr lang="en-US" sz="3200" b="1" i="1" dirty="0" smtClean="0"/>
              <a:t> </a:t>
            </a:r>
            <a:r>
              <a:rPr lang="en-US" sz="3200" b="1" i="1" dirty="0" err="1" smtClean="0"/>
              <a:t>footeana</a:t>
            </a:r>
            <a:r>
              <a:rPr lang="en-US" sz="3200" b="1" i="1" dirty="0" smtClean="0"/>
              <a:t> </a:t>
            </a:r>
            <a:r>
              <a:rPr lang="en-US" sz="3200" b="1" dirty="0" smtClean="0"/>
              <a:t>in </a:t>
            </a:r>
            <a:r>
              <a:rPr lang="en-US" sz="3200" b="1" dirty="0" err="1" smtClean="0"/>
              <a:t>Lydle</a:t>
            </a:r>
            <a:r>
              <a:rPr lang="en-US" sz="3200" b="1" dirty="0" smtClean="0"/>
              <a:t> Gulch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(now included in dwarf skullcap, </a:t>
            </a:r>
            <a:r>
              <a:rPr lang="en-US" sz="2800" i="1" dirty="0" err="1" smtClean="0"/>
              <a:t>Scutellaria</a:t>
            </a:r>
            <a:r>
              <a:rPr lang="en-US" sz="2800" i="1" dirty="0" smtClean="0"/>
              <a:t> nana</a:t>
            </a:r>
            <a:r>
              <a:rPr lang="en-US" sz="2800" dirty="0" smtClean="0"/>
              <a:t>)</a:t>
            </a:r>
            <a:endParaRPr lang="en-US" sz="2800" i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6300" y="2101850"/>
            <a:ext cx="3822192" cy="4114800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"This was found at about 3,500 </a:t>
            </a:r>
            <a:r>
              <a:rPr lang="en-US" sz="2400" dirty="0" err="1"/>
              <a:t>ft</a:t>
            </a:r>
            <a:r>
              <a:rPr lang="en-US" sz="2400" dirty="0"/>
              <a:t> near Black </a:t>
            </a:r>
            <a:r>
              <a:rPr lang="en-US" sz="2400" dirty="0" err="1"/>
              <a:t>Cañon</a:t>
            </a:r>
            <a:r>
              <a:rPr lang="en-US" sz="2400" dirty="0"/>
              <a:t>, Boise River, June 18th. I have named the plant in honor of Mrs. Mary </a:t>
            </a:r>
            <a:r>
              <a:rPr lang="en-US" sz="2400" dirty="0" err="1"/>
              <a:t>Hallock</a:t>
            </a:r>
            <a:r>
              <a:rPr lang="en-US" sz="2400" dirty="0"/>
              <a:t> Foote, who planned, and accompanied me upon the pleasant expedition which led to its discovery."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-- Isabelle </a:t>
            </a:r>
            <a:r>
              <a:rPr lang="en-US" sz="2400" dirty="0" err="1" smtClean="0"/>
              <a:t>Mulford</a:t>
            </a:r>
            <a:r>
              <a:rPr lang="en-US" sz="2400" dirty="0" smtClean="0"/>
              <a:t>, 1894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873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5985164"/>
            <a:ext cx="7599768" cy="606136"/>
          </a:xfrm>
        </p:spPr>
        <p:txBody>
          <a:bodyPr/>
          <a:lstStyle/>
          <a:p>
            <a:r>
              <a:rPr lang="en-US" sz="2800" dirty="0" smtClean="0"/>
              <a:t>Lake </a:t>
            </a:r>
            <a:r>
              <a:rPr lang="en-US" sz="2800" smtClean="0"/>
              <a:t>Idaho Sediments exposed in old sand mine</a:t>
            </a:r>
            <a:endParaRPr lang="en-US" sz="2800" dirty="0"/>
          </a:p>
        </p:txBody>
      </p:sp>
      <p:pic>
        <p:nvPicPr>
          <p:cNvPr id="4" name="Content Placeholder 3" descr="SAM_3172.JPG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564" y="767432"/>
            <a:ext cx="7863004" cy="5217732"/>
          </a:xfrm>
        </p:spPr>
      </p:pic>
    </p:spTree>
    <p:extLst>
      <p:ext uri="{BB962C8B-B14F-4D97-AF65-F5344CB8AC3E}">
        <p14:creationId xmlns:p14="http://schemas.microsoft.com/office/powerpoint/2010/main" val="553651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122868" y="828205"/>
            <a:ext cx="7528728" cy="947043"/>
          </a:xfrm>
        </p:spPr>
        <p:txBody>
          <a:bodyPr/>
          <a:lstStyle/>
          <a:p>
            <a:pPr algn="ctr"/>
            <a:r>
              <a:rPr lang="en-US" sz="2800" dirty="0" smtClean="0"/>
              <a:t>Excerpt from “The Lamb That Couldn’t Keep Up”</a:t>
            </a:r>
            <a:br>
              <a:rPr lang="en-US" sz="2800" dirty="0" smtClean="0"/>
            </a:br>
            <a:r>
              <a:rPr lang="en-US" sz="2400" dirty="0" smtClean="0"/>
              <a:t>Mary </a:t>
            </a:r>
            <a:r>
              <a:rPr lang="en-US" sz="2400" dirty="0" err="1" smtClean="0"/>
              <a:t>Hallock</a:t>
            </a:r>
            <a:r>
              <a:rPr lang="en-US" sz="2400" dirty="0" smtClean="0"/>
              <a:t> Foote, 1889</a:t>
            </a:r>
            <a:endParaRPr lang="en-US" sz="24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30831" y="1899400"/>
            <a:ext cx="7731213" cy="4634220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“The band [of 8,000 sheep] slept upon the hills that night; the next morning they crossed [</a:t>
            </a:r>
            <a:r>
              <a:rPr lang="en-US" sz="2400" dirty="0" err="1" smtClean="0"/>
              <a:t>Lydle</a:t>
            </a:r>
            <a:r>
              <a:rPr lang="en-US" sz="2400" dirty="0" smtClean="0"/>
              <a:t>] gulch above the camp, and drank up by the way </a:t>
            </a:r>
            <a:r>
              <a:rPr lang="en-US" sz="2400" i="1" dirty="0" smtClean="0"/>
              <a:t>all</a:t>
            </a:r>
            <a:r>
              <a:rPr lang="en-US" sz="2400" dirty="0" smtClean="0"/>
              <a:t> the water of the little stream.  Not another drop was seen for days . . .  Those eastern hills in spring had been covered with wild flowers,---the moss pink, lupines both white and blue, wild phlox, the small yellow crocus [</a:t>
            </a:r>
            <a:r>
              <a:rPr lang="en-US" sz="2400" i="1" dirty="0" err="1" smtClean="0"/>
              <a:t>Fritillaria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pudica</a:t>
            </a:r>
            <a:r>
              <a:rPr lang="en-US" sz="2400" dirty="0" smtClean="0"/>
              <a:t>], beds of tiny sweet-scented wild pansies, the camas flower, and a tall-stemmed, pale lilac lily [</a:t>
            </a:r>
            <a:r>
              <a:rPr lang="en-US" sz="2400" i="1" dirty="0" err="1" smtClean="0"/>
              <a:t>Calochortus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macrocarpus</a:t>
            </a:r>
            <a:r>
              <a:rPr lang="en-US" sz="2400" dirty="0" smtClean="0"/>
              <a:t>],---the queen of the hill garden.  But when spring came again, the old pathways were like an ash heap.  The beautiful hill garden was a desert.”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91962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11111" y="3428941"/>
            <a:ext cx="3301247" cy="369675"/>
          </a:xfrm>
        </p:spPr>
        <p:txBody>
          <a:bodyPr/>
          <a:lstStyle/>
          <a:p>
            <a:r>
              <a:rPr lang="en-US" sz="1600" dirty="0" smtClean="0"/>
              <a:t>Beckwith’s Violet (</a:t>
            </a:r>
            <a:r>
              <a:rPr lang="en-US" sz="1600" i="1" dirty="0" smtClean="0"/>
              <a:t>Viola </a:t>
            </a:r>
            <a:r>
              <a:rPr lang="en-US" sz="1600" i="1" dirty="0" err="1" smtClean="0"/>
              <a:t>beckwithii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9" name="Content Placeholder 8" descr="SDC10872.JPG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011" y="3892584"/>
            <a:ext cx="4035187" cy="2344825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89044" y="6149685"/>
            <a:ext cx="3635664" cy="670386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 smtClean="0"/>
              <a:t>Hare’s foot </a:t>
            </a:r>
            <a:r>
              <a:rPr lang="en-US" sz="1600" dirty="0" err="1" smtClean="0"/>
              <a:t>milkvetch</a:t>
            </a:r>
            <a:endParaRPr lang="en-US" sz="1600" dirty="0" smtClean="0"/>
          </a:p>
          <a:p>
            <a:pPr marL="0" indent="0" algn="ctr">
              <a:buNone/>
            </a:pPr>
            <a:r>
              <a:rPr lang="en-US" sz="1600" i="1" dirty="0" err="1" smtClean="0"/>
              <a:t>Astragalus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purshii</a:t>
            </a:r>
            <a:r>
              <a:rPr lang="en-US" sz="1600" i="1" dirty="0" smtClean="0"/>
              <a:t> </a:t>
            </a:r>
            <a:r>
              <a:rPr lang="en-US" sz="1600" dirty="0" smtClean="0"/>
              <a:t>var. </a:t>
            </a:r>
            <a:r>
              <a:rPr lang="en-US" sz="1600" i="1" dirty="0" err="1" smtClean="0"/>
              <a:t>lagopinus</a:t>
            </a:r>
            <a:endParaRPr lang="en-US" sz="16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219741" y="5980408"/>
            <a:ext cx="3765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Bolander’s</a:t>
            </a:r>
            <a:r>
              <a:rPr lang="en-US" sz="1600" dirty="0" smtClean="0"/>
              <a:t> </a:t>
            </a:r>
            <a:r>
              <a:rPr lang="en-US" sz="1600" dirty="0" err="1" smtClean="0"/>
              <a:t>yampah</a:t>
            </a:r>
            <a:r>
              <a:rPr lang="en-US" sz="1600" dirty="0" smtClean="0"/>
              <a:t> (</a:t>
            </a:r>
            <a:r>
              <a:rPr lang="en-US" sz="1600" i="1" dirty="0" err="1" smtClean="0"/>
              <a:t>Perideridia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bolanderi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4" name="Content Placeholder 3" descr="DSCF0462.JPG"/>
          <p:cNvPicPr>
            <a:picLocks noGrp="1" noChangeAspect="1"/>
          </p:cNvPicPr>
          <p:nvPr>
            <p:ph sz="quarter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0" r="-1249"/>
          <a:stretch/>
        </p:blipFill>
        <p:spPr>
          <a:xfrm>
            <a:off x="994011" y="866979"/>
            <a:ext cx="4137132" cy="2561962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quarter" idx="2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1151" y="866980"/>
            <a:ext cx="3610990" cy="5031522"/>
          </a:xfrm>
        </p:spPr>
      </p:pic>
    </p:spTree>
    <p:extLst>
      <p:ext uri="{BB962C8B-B14F-4D97-AF65-F5344CB8AC3E}">
        <p14:creationId xmlns:p14="http://schemas.microsoft.com/office/powerpoint/2010/main" val="325679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411885" cy="767758"/>
          </a:xfrm>
        </p:spPr>
        <p:txBody>
          <a:bodyPr/>
          <a:lstStyle/>
          <a:p>
            <a:pPr algn="ctr"/>
            <a:r>
              <a:rPr lang="en-US" dirty="0" smtClean="0"/>
              <a:t>Trails north of Hidden Springs</a:t>
            </a:r>
            <a:endParaRPr lang="en-US" dirty="0"/>
          </a:p>
        </p:txBody>
      </p:sp>
      <p:pic>
        <p:nvPicPr>
          <p:cNvPr id="4" name="Content Placeholder 3" descr="Hidden Springs area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344" y="1661980"/>
            <a:ext cx="8416850" cy="4780525"/>
          </a:xfrm>
        </p:spPr>
      </p:pic>
    </p:spTree>
    <p:extLst>
      <p:ext uri="{BB962C8B-B14F-4D97-AF65-F5344CB8AC3E}">
        <p14:creationId xmlns:p14="http://schemas.microsoft.com/office/powerpoint/2010/main" val="165108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16291" y="616499"/>
            <a:ext cx="3611068" cy="1101502"/>
          </a:xfrm>
        </p:spPr>
        <p:txBody>
          <a:bodyPr/>
          <a:lstStyle/>
          <a:p>
            <a:pPr algn="ctr"/>
            <a:endParaRPr lang="en-US" sz="3200" dirty="0"/>
          </a:p>
        </p:txBody>
      </p:sp>
      <p:pic>
        <p:nvPicPr>
          <p:cNvPr id="9" name="Content Placeholder 8" descr="SAM_0914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291" y="886078"/>
            <a:ext cx="4298467" cy="5782848"/>
          </a:xfrm>
        </p:spPr>
      </p:pic>
      <p:pic>
        <p:nvPicPr>
          <p:cNvPr id="8" name="Content Placeholder 7" descr="SAM_0906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29"/>
          <a:stretch/>
        </p:blipFill>
        <p:spPr>
          <a:xfrm>
            <a:off x="5029200" y="886077"/>
            <a:ext cx="3953143" cy="2706305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chartaceus1h.jpg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11"/>
          <a:stretch/>
        </p:blipFill>
        <p:spPr>
          <a:xfrm>
            <a:off x="5138414" y="3926711"/>
            <a:ext cx="3695106" cy="2480993"/>
          </a:xfrm>
        </p:spPr>
      </p:pic>
      <p:sp>
        <p:nvSpPr>
          <p:cNvPr id="10" name="TextBox 9"/>
          <p:cNvSpPr txBox="1"/>
          <p:nvPr/>
        </p:nvSpPr>
        <p:spPr>
          <a:xfrm>
            <a:off x="5029200" y="6408916"/>
            <a:ext cx="3974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Freckled </a:t>
            </a:r>
            <a:r>
              <a:rPr lang="en-US" sz="1600" dirty="0" err="1" smtClean="0"/>
              <a:t>milkvetch</a:t>
            </a:r>
            <a:r>
              <a:rPr lang="en-US" sz="1600" dirty="0" smtClean="0"/>
              <a:t> (</a:t>
            </a:r>
            <a:r>
              <a:rPr lang="en-US" sz="1600" i="1" dirty="0" err="1" smtClean="0"/>
              <a:t>Astragalus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lentiginosus</a:t>
            </a:r>
            <a:r>
              <a:rPr lang="en-US" sz="1600" dirty="0" err="1"/>
              <a:t>)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5382598" y="3521721"/>
            <a:ext cx="345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Tolmie’s</a:t>
            </a:r>
            <a:r>
              <a:rPr lang="en-US" dirty="0" smtClean="0"/>
              <a:t> onion (</a:t>
            </a:r>
            <a:r>
              <a:rPr lang="en-US" i="1" dirty="0" smtClean="0"/>
              <a:t>Allium </a:t>
            </a:r>
            <a:r>
              <a:rPr lang="en-US" i="1" dirty="0" err="1" smtClean="0"/>
              <a:t>tolmiei</a:t>
            </a:r>
            <a:r>
              <a:rPr lang="en-US" dirty="0" smtClean="0"/>
              <a:t>) or?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52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54835" y="819526"/>
            <a:ext cx="5282785" cy="1143000"/>
          </a:xfrm>
        </p:spPr>
        <p:txBody>
          <a:bodyPr/>
          <a:lstStyle/>
          <a:p>
            <a:pPr algn="ctr"/>
            <a:r>
              <a:rPr lang="en-US" sz="3200" dirty="0" smtClean="0"/>
              <a:t>Camas (</a:t>
            </a:r>
            <a:r>
              <a:rPr lang="en-US" sz="3200" i="1" dirty="0" err="1" smtClean="0"/>
              <a:t>Camassia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quamash</a:t>
            </a:r>
            <a:r>
              <a:rPr lang="en-US" sz="3200" dirty="0" smtClean="0"/>
              <a:t>)</a:t>
            </a:r>
            <a:br>
              <a:rPr lang="en-US" sz="3200" dirty="0" smtClean="0"/>
            </a:br>
            <a:r>
              <a:rPr lang="en-US" sz="3200" dirty="0" smtClean="0"/>
              <a:t>along Currant Creek</a:t>
            </a:r>
            <a:endParaRPr lang="en-US" sz="3200" dirty="0"/>
          </a:p>
        </p:txBody>
      </p:sp>
      <p:pic>
        <p:nvPicPr>
          <p:cNvPr id="10" name="Content Placeholder 9" descr="SAM_0927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854" y="2203523"/>
            <a:ext cx="4815371" cy="4369699"/>
          </a:xfrm>
        </p:spPr>
      </p:pic>
      <p:pic>
        <p:nvPicPr>
          <p:cNvPr id="11" name="Content Placeholder 10" descr="SAM_0926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7621" y="838199"/>
            <a:ext cx="3201579" cy="5735023"/>
          </a:xfrm>
        </p:spPr>
      </p:pic>
    </p:spTree>
    <p:extLst>
      <p:ext uri="{BB962C8B-B14F-4D97-AF65-F5344CB8AC3E}">
        <p14:creationId xmlns:p14="http://schemas.microsoft.com/office/powerpoint/2010/main" val="176584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5696" y="838200"/>
            <a:ext cx="3324242" cy="711736"/>
          </a:xfrm>
        </p:spPr>
        <p:txBody>
          <a:bodyPr/>
          <a:lstStyle/>
          <a:p>
            <a:r>
              <a:rPr lang="en-US" sz="3200" dirty="0"/>
              <a:t>Trails of </a:t>
            </a:r>
            <a:r>
              <a:rPr lang="en-US" sz="3200" dirty="0" err="1"/>
              <a:t>Avimor</a:t>
            </a:r>
            <a:endParaRPr lang="en-US" sz="3200" dirty="0"/>
          </a:p>
        </p:txBody>
      </p:sp>
      <p:pic>
        <p:nvPicPr>
          <p:cNvPr id="8" name="Content Placeholder 7" descr="SAM_1153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1024" y="3828154"/>
            <a:ext cx="4360338" cy="2434043"/>
          </a:xfrm>
        </p:spPr>
      </p:pic>
      <p:sp>
        <p:nvSpPr>
          <p:cNvPr id="9" name="TextBox 8"/>
          <p:cNvSpPr txBox="1"/>
          <p:nvPr/>
        </p:nvSpPr>
        <p:spPr>
          <a:xfrm>
            <a:off x="5273293" y="3323959"/>
            <a:ext cx="3280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Canary Violet </a:t>
            </a:r>
            <a:r>
              <a:rPr lang="en-US" i="1" dirty="0" smtClean="0"/>
              <a:t>(Viola </a:t>
            </a:r>
            <a:r>
              <a:rPr lang="en-US" i="1" dirty="0" err="1" smtClean="0"/>
              <a:t>praemorsa</a:t>
            </a:r>
            <a:r>
              <a:rPr lang="en-US" dirty="0" smtClean="0"/>
              <a:t>)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521024" y="6283157"/>
            <a:ext cx="462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Narrowleaf</a:t>
            </a:r>
            <a:r>
              <a:rPr lang="en-US" dirty="0" smtClean="0"/>
              <a:t> </a:t>
            </a:r>
            <a:r>
              <a:rPr lang="en-US" dirty="0" err="1" smtClean="0"/>
              <a:t>Skulllcap</a:t>
            </a:r>
            <a:r>
              <a:rPr lang="en-US" dirty="0"/>
              <a:t> </a:t>
            </a:r>
            <a:r>
              <a:rPr lang="en-US" i="1" dirty="0" smtClean="0"/>
              <a:t>(</a:t>
            </a:r>
            <a:r>
              <a:rPr lang="en-US" i="1" dirty="0" err="1" smtClean="0"/>
              <a:t>Scutellaria</a:t>
            </a:r>
            <a:r>
              <a:rPr lang="en-US" i="1" dirty="0" smtClean="0"/>
              <a:t> </a:t>
            </a:r>
            <a:r>
              <a:rPr lang="en-US" i="1" dirty="0" err="1" smtClean="0"/>
              <a:t>angustifolia</a:t>
            </a:r>
            <a:r>
              <a:rPr lang="en-US" dirty="0" smtClean="0"/>
              <a:t>)</a:t>
            </a:r>
            <a:endParaRPr lang="en-US" i="1" dirty="0"/>
          </a:p>
        </p:txBody>
      </p:sp>
      <p:pic>
        <p:nvPicPr>
          <p:cNvPr id="7" name="Content Placeholder 6" descr="SAM_1065.JPG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1024" y="838200"/>
            <a:ext cx="4360338" cy="2558667"/>
          </a:xfrm>
        </p:spPr>
      </p:pic>
      <p:pic>
        <p:nvPicPr>
          <p:cNvPr id="11" name="Content Placeholder 6" descr="SAM_1068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4239" y="1680654"/>
            <a:ext cx="3884507" cy="474360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437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790" y="802125"/>
            <a:ext cx="6838197" cy="666515"/>
          </a:xfrm>
        </p:spPr>
        <p:txBody>
          <a:bodyPr/>
          <a:lstStyle/>
          <a:p>
            <a:pPr algn="ctr"/>
            <a:r>
              <a:rPr lang="en-US" sz="2800" dirty="0" smtClean="0"/>
              <a:t>Pallid Milkweed (</a:t>
            </a:r>
            <a:r>
              <a:rPr lang="en-US" sz="2800" i="1" dirty="0" err="1" smtClean="0"/>
              <a:t>Asclepias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cryptoceras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5" name="Content Placeholder 4" descr="SAM_1156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5"/>
          <a:stretch/>
        </p:blipFill>
        <p:spPr>
          <a:xfrm>
            <a:off x="451106" y="1504714"/>
            <a:ext cx="6244553" cy="4699515"/>
          </a:xfrm>
        </p:spPr>
      </p:pic>
      <p:pic>
        <p:nvPicPr>
          <p:cNvPr id="6" name="Content Placeholder 5" descr="SAM_1157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7696" y="3848755"/>
            <a:ext cx="3001503" cy="2674885"/>
          </a:xfrm>
        </p:spPr>
      </p:pic>
      <p:sp>
        <p:nvSpPr>
          <p:cNvPr id="7" name="TextBox 6"/>
          <p:cNvSpPr txBox="1"/>
          <p:nvPr/>
        </p:nvSpPr>
        <p:spPr>
          <a:xfrm>
            <a:off x="7638439" y="11353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92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stack rock road.png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3913" y="1423108"/>
            <a:ext cx="8437593" cy="4938165"/>
          </a:xfrm>
        </p:spPr>
      </p:pic>
      <p:sp>
        <p:nvSpPr>
          <p:cNvPr id="8" name="TextBox 7"/>
          <p:cNvSpPr txBox="1"/>
          <p:nvPr/>
        </p:nvSpPr>
        <p:spPr>
          <a:xfrm>
            <a:off x="4899713" y="2376979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Stack Rock Road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Left Arrow 8"/>
          <p:cNvSpPr/>
          <p:nvPr/>
        </p:nvSpPr>
        <p:spPr bwMode="auto">
          <a:xfrm>
            <a:off x="3944609" y="2440932"/>
            <a:ext cx="978408" cy="279134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906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AM_3838.JPG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34"/>
          <a:stretch/>
        </p:blipFill>
        <p:spPr>
          <a:xfrm>
            <a:off x="466832" y="1943622"/>
            <a:ext cx="8372368" cy="4522286"/>
          </a:xfrm>
        </p:spPr>
      </p:pic>
      <p:sp>
        <p:nvSpPr>
          <p:cNvPr id="7" name="TextBox 6"/>
          <p:cNvSpPr txBox="1"/>
          <p:nvPr/>
        </p:nvSpPr>
        <p:spPr>
          <a:xfrm>
            <a:off x="2386905" y="750942"/>
            <a:ext cx="452760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Stack Rock Road north of </a:t>
            </a:r>
          </a:p>
          <a:p>
            <a:r>
              <a:rPr lang="en-US" sz="3200" dirty="0" smtClean="0"/>
              <a:t>Shadow Hills Golf Course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07136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03385" y="4812965"/>
            <a:ext cx="2520495" cy="958146"/>
          </a:xfrm>
        </p:spPr>
        <p:txBody>
          <a:bodyPr/>
          <a:lstStyle/>
          <a:p>
            <a:pPr algn="ctr"/>
            <a:r>
              <a:rPr lang="en-US" sz="2800" dirty="0"/>
              <a:t>Purple </a:t>
            </a:r>
            <a:r>
              <a:rPr lang="en-US" sz="2800" dirty="0" smtClean="0"/>
              <a:t>Sage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/>
              <a:t>(</a:t>
            </a:r>
            <a:r>
              <a:rPr lang="en-US" sz="2800" i="1" dirty="0"/>
              <a:t>Salvia </a:t>
            </a:r>
            <a:r>
              <a:rPr lang="en-US" sz="2800" i="1" dirty="0" err="1"/>
              <a:t>dorrii</a:t>
            </a:r>
            <a:r>
              <a:rPr lang="en-US" sz="2800" dirty="0"/>
              <a:t>)</a:t>
            </a:r>
          </a:p>
        </p:txBody>
      </p:sp>
      <p:pic>
        <p:nvPicPr>
          <p:cNvPr id="7" name="Content Placeholder 6" descr="SAM_3610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1" r="-1438"/>
          <a:stretch/>
        </p:blipFill>
        <p:spPr>
          <a:xfrm>
            <a:off x="1834291" y="577313"/>
            <a:ext cx="6073514" cy="3675561"/>
          </a:xfrm>
        </p:spPr>
      </p:pic>
      <p:pic>
        <p:nvPicPr>
          <p:cNvPr id="8" name="Content Placeholder 7" descr="SAM_3595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846" y="4252874"/>
            <a:ext cx="2786169" cy="2481538"/>
          </a:xfrm>
        </p:spPr>
      </p:pic>
      <p:pic>
        <p:nvPicPr>
          <p:cNvPr id="13" name="Content Placeholder 12" descr="SAM_3576.JPG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880" y="4252874"/>
            <a:ext cx="3571840" cy="2441029"/>
          </a:xfrm>
        </p:spPr>
      </p:pic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54263" y="2133600"/>
            <a:ext cx="3810000" cy="198120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65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647" y="751721"/>
            <a:ext cx="7694398" cy="1143000"/>
          </a:xfrm>
        </p:spPr>
        <p:txBody>
          <a:bodyPr/>
          <a:lstStyle/>
          <a:p>
            <a:pPr algn="ctr"/>
            <a:r>
              <a:rPr lang="en-US" sz="3200" dirty="0" smtClean="0"/>
              <a:t>Tilted and eroded Lake Idaho terraces </a:t>
            </a:r>
            <a:br>
              <a:rPr lang="en-US" sz="3200" dirty="0" smtClean="0"/>
            </a:br>
            <a:r>
              <a:rPr lang="en-US" sz="3200" dirty="0" smtClean="0"/>
              <a:t>in Boise Foothills</a:t>
            </a:r>
            <a:endParaRPr lang="en-US" sz="3200" dirty="0"/>
          </a:p>
        </p:txBody>
      </p:sp>
      <p:pic>
        <p:nvPicPr>
          <p:cNvPr id="4" name="Content Placeholder 3" descr="SDC1083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49"/>
          <a:stretch/>
        </p:blipFill>
        <p:spPr>
          <a:xfrm>
            <a:off x="703613" y="1882021"/>
            <a:ext cx="8150467" cy="4727185"/>
          </a:xfrm>
        </p:spPr>
      </p:pic>
    </p:spTree>
    <p:extLst>
      <p:ext uri="{BB962C8B-B14F-4D97-AF65-F5344CB8AC3E}">
        <p14:creationId xmlns:p14="http://schemas.microsoft.com/office/powerpoint/2010/main" val="218822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663" y="690960"/>
            <a:ext cx="6280536" cy="726188"/>
          </a:xfrm>
        </p:spPr>
        <p:txBody>
          <a:bodyPr/>
          <a:lstStyle/>
          <a:p>
            <a:r>
              <a:rPr lang="en-US" sz="4000" dirty="0" smtClean="0"/>
              <a:t>Moving up in elevation</a:t>
            </a:r>
            <a:endParaRPr lang="en-US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945" y="1414280"/>
            <a:ext cx="7786254" cy="5254301"/>
          </a:xfrm>
        </p:spPr>
      </p:pic>
    </p:spTree>
    <p:extLst>
      <p:ext uri="{BB962C8B-B14F-4D97-AF65-F5344CB8AC3E}">
        <p14:creationId xmlns:p14="http://schemas.microsoft.com/office/powerpoint/2010/main" val="67802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615760"/>
          </a:xfrm>
        </p:spPr>
        <p:txBody>
          <a:bodyPr/>
          <a:lstStyle/>
          <a:p>
            <a:r>
              <a:rPr lang="en-US" sz="3600" dirty="0" smtClean="0"/>
              <a:t>Low-diversity Mid-elevation Pastureland</a:t>
            </a:r>
            <a:endParaRPr lang="en-US" sz="3600" dirty="0"/>
          </a:p>
        </p:txBody>
      </p:sp>
      <p:pic>
        <p:nvPicPr>
          <p:cNvPr id="10" name="Content Placeholder 9" descr="SAM_3096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1" r="-638"/>
          <a:stretch/>
        </p:blipFill>
        <p:spPr>
          <a:xfrm>
            <a:off x="625860" y="1453960"/>
            <a:ext cx="8505484" cy="4748377"/>
          </a:xfrm>
        </p:spPr>
      </p:pic>
      <p:sp>
        <p:nvSpPr>
          <p:cNvPr id="13" name="TextBox 12"/>
          <p:cNvSpPr txBox="1"/>
          <p:nvPr/>
        </p:nvSpPr>
        <p:spPr>
          <a:xfrm>
            <a:off x="7675990" y="6202337"/>
            <a:ext cx="130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March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12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>
          <a:xfrm>
            <a:off x="975607" y="588613"/>
            <a:ext cx="4160128" cy="754919"/>
          </a:xfrm>
        </p:spPr>
        <p:txBody>
          <a:bodyPr/>
          <a:lstStyle/>
          <a:p>
            <a:r>
              <a:rPr lang="en-US" sz="3600" dirty="0" smtClean="0"/>
              <a:t>Wind-swept Ridge</a:t>
            </a:r>
            <a:endParaRPr lang="en-US" sz="3600" dirty="0"/>
          </a:p>
        </p:txBody>
      </p:sp>
      <p:pic>
        <p:nvPicPr>
          <p:cNvPr id="9" name="Content Placeholder 8" descr="SAM_3146.JPG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306" y="1423098"/>
            <a:ext cx="4565097" cy="5234908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3"/>
          </p:nvPr>
        </p:nvSpPr>
        <p:spPr>
          <a:xfrm>
            <a:off x="5848571" y="3409932"/>
            <a:ext cx="2876655" cy="449531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Carpet phlox (</a:t>
            </a:r>
            <a:r>
              <a:rPr lang="en-US" sz="1800" i="1" dirty="0" smtClean="0"/>
              <a:t>Phlox </a:t>
            </a:r>
            <a:r>
              <a:rPr lang="en-US" sz="1800" i="1" dirty="0" err="1" smtClean="0"/>
              <a:t>hoodii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5375035" y="6207657"/>
            <a:ext cx="3797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Scabland fleabane (</a:t>
            </a:r>
            <a:r>
              <a:rPr lang="en-US" i="1" dirty="0" smtClean="0"/>
              <a:t>Erigeron </a:t>
            </a:r>
            <a:r>
              <a:rPr lang="en-US" i="1" dirty="0" err="1" smtClean="0"/>
              <a:t>bloomeri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5035" y="3859463"/>
            <a:ext cx="3578870" cy="2342467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quarter" idx="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5036" y="1019446"/>
            <a:ext cx="3578870" cy="2483842"/>
          </a:xfrm>
        </p:spPr>
      </p:pic>
    </p:spTree>
    <p:extLst>
      <p:ext uri="{BB962C8B-B14F-4D97-AF65-F5344CB8AC3E}">
        <p14:creationId xmlns:p14="http://schemas.microsoft.com/office/powerpoint/2010/main" val="105511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AM_1055.JPG"/>
          <p:cNvPicPr>
            <a:picLocks noGrp="1" noChangeAspect="1"/>
          </p:cNvPicPr>
          <p:nvPr>
            <p:ph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2" b="-232"/>
          <a:stretch/>
        </p:blipFill>
        <p:spPr>
          <a:xfrm>
            <a:off x="1" y="11861"/>
            <a:ext cx="9144000" cy="6889779"/>
          </a:xfrm>
        </p:spPr>
      </p:pic>
      <p:sp>
        <p:nvSpPr>
          <p:cNvPr id="2" name="TextBox 1"/>
          <p:cNvSpPr txBox="1"/>
          <p:nvPr/>
        </p:nvSpPr>
        <p:spPr>
          <a:xfrm>
            <a:off x="1" y="1279783"/>
            <a:ext cx="326303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Best Mid-elevation </a:t>
            </a:r>
          </a:p>
          <a:p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Wildflower Display</a:t>
            </a:r>
          </a:p>
          <a:p>
            <a:r>
              <a:rPr lang="en-US" sz="28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Watchman Trail</a:t>
            </a:r>
            <a:endParaRPr lang="en-US" sz="28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1548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695241" cy="578951"/>
          </a:xfrm>
        </p:spPr>
        <p:txBody>
          <a:bodyPr/>
          <a:lstStyle/>
          <a:p>
            <a:pPr algn="ctr"/>
            <a:r>
              <a:rPr lang="en-US" sz="3600" dirty="0" smtClean="0"/>
              <a:t>Boise </a:t>
            </a:r>
            <a:r>
              <a:rPr lang="en-US" sz="3600" dirty="0" err="1" smtClean="0"/>
              <a:t>Milkvetch</a:t>
            </a:r>
            <a:r>
              <a:rPr lang="en-US" sz="3600" i="1" dirty="0" smtClean="0"/>
              <a:t> </a:t>
            </a:r>
            <a:r>
              <a:rPr lang="en-US" sz="3600" dirty="0" smtClean="0"/>
              <a:t>(</a:t>
            </a:r>
            <a:r>
              <a:rPr lang="en-US" sz="3600" i="1" dirty="0" err="1" smtClean="0"/>
              <a:t>Astragalus</a:t>
            </a:r>
            <a:r>
              <a:rPr lang="en-US" sz="3600" i="1" dirty="0" smtClean="0"/>
              <a:t> </a:t>
            </a:r>
            <a:r>
              <a:rPr lang="en-US" sz="3600" i="1" dirty="0" err="1" smtClean="0"/>
              <a:t>adanus</a:t>
            </a:r>
            <a:r>
              <a:rPr lang="en-US" sz="3600" i="1" dirty="0" smtClean="0"/>
              <a:t>)</a:t>
            </a:r>
            <a:endParaRPr lang="en-US" sz="3600" dirty="0"/>
          </a:p>
        </p:txBody>
      </p:sp>
      <p:pic>
        <p:nvPicPr>
          <p:cNvPr id="6" name="Content Placeholder 5" descr="SAM_0253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675" y="1417151"/>
            <a:ext cx="5601608" cy="5171682"/>
          </a:xfrm>
        </p:spPr>
      </p:pic>
      <p:pic>
        <p:nvPicPr>
          <p:cNvPr id="7" name="Content Placeholder 6" descr="SAM_0257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73" b="-418"/>
          <a:stretch/>
        </p:blipFill>
        <p:spPr>
          <a:xfrm>
            <a:off x="6337947" y="1956991"/>
            <a:ext cx="2655176" cy="2905810"/>
          </a:xfrm>
        </p:spPr>
      </p:pic>
      <p:sp>
        <p:nvSpPr>
          <p:cNvPr id="2" name="TextBox 1"/>
          <p:cNvSpPr txBox="1"/>
          <p:nvPr/>
        </p:nvSpPr>
        <p:spPr>
          <a:xfrm>
            <a:off x="6353162" y="5402641"/>
            <a:ext cx="263996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(Not to be confused with the more common Hermit milkvetch (</a:t>
            </a:r>
            <a:r>
              <a:rPr lang="en-US" sz="1400" i="1" dirty="0" err="1" smtClean="0"/>
              <a:t>Astragalus</a:t>
            </a:r>
            <a:r>
              <a:rPr lang="en-US" sz="1400" i="1" dirty="0" smtClean="0"/>
              <a:t> </a:t>
            </a:r>
            <a:r>
              <a:rPr lang="en-US" sz="1400" i="1" dirty="0" err="1" smtClean="0"/>
              <a:t>eremiticus</a:t>
            </a:r>
            <a:r>
              <a:rPr lang="en-US" sz="1400" dirty="0" smtClean="0"/>
              <a:t>), which has somewhat yellower flowers and stalked pods)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2492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990600"/>
          </a:xfrm>
        </p:spPr>
        <p:txBody>
          <a:bodyPr/>
          <a:lstStyle/>
          <a:p>
            <a:r>
              <a:rPr lang="en-US" sz="2800" dirty="0" err="1" smtClean="0"/>
              <a:t>Silverleaf</a:t>
            </a:r>
            <a:r>
              <a:rPr lang="en-US" sz="2800" dirty="0" smtClean="0"/>
              <a:t> phacelia (</a:t>
            </a:r>
            <a:r>
              <a:rPr lang="en-US" sz="2800" i="1" dirty="0"/>
              <a:t>Phacelia </a:t>
            </a:r>
            <a:r>
              <a:rPr lang="en-US" sz="2800" i="1" dirty="0" err="1" smtClean="0"/>
              <a:t>hastata</a:t>
            </a:r>
            <a:r>
              <a:rPr lang="en-US" sz="2800" dirty="0" smtClean="0"/>
              <a:t>) with parasitic clustered broomrape (</a:t>
            </a:r>
            <a:r>
              <a:rPr lang="en-US" sz="2800" i="1" dirty="0" err="1" smtClean="0"/>
              <a:t>Orobanche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fasciculata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678" y="1981200"/>
            <a:ext cx="3628103" cy="4624638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6630" y="1981200"/>
            <a:ext cx="4272570" cy="4624638"/>
          </a:xfrm>
        </p:spPr>
      </p:pic>
    </p:spTree>
    <p:extLst>
      <p:ext uri="{BB962C8B-B14F-4D97-AF65-F5344CB8AC3E}">
        <p14:creationId xmlns:p14="http://schemas.microsoft.com/office/powerpoint/2010/main" val="126094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95046" y="569877"/>
            <a:ext cx="3556588" cy="1270247"/>
          </a:xfrm>
        </p:spPr>
        <p:txBody>
          <a:bodyPr/>
          <a:lstStyle/>
          <a:p>
            <a:pPr algn="ctr"/>
            <a:r>
              <a:rPr lang="en-US" sz="3200" dirty="0" smtClean="0"/>
              <a:t>Upper Hulls Gulch Interpretive Loop</a:t>
            </a:r>
            <a:endParaRPr lang="en-US" sz="3200" dirty="0"/>
          </a:p>
        </p:txBody>
      </p:sp>
      <p:pic>
        <p:nvPicPr>
          <p:cNvPr id="9" name="Content Placeholder 8" descr="SAM_1240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742" y="1981199"/>
            <a:ext cx="4076954" cy="4570825"/>
          </a:xfrm>
        </p:spPr>
      </p:pic>
      <p:pic>
        <p:nvPicPr>
          <p:cNvPr id="10" name="Content Placeholder 9" descr="SAM_1246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90"/>
          <a:stretch/>
        </p:blipFill>
        <p:spPr>
          <a:xfrm>
            <a:off x="5029200" y="987352"/>
            <a:ext cx="3953732" cy="1987693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3"/>
          </p:nvPr>
        </p:nvSpPr>
        <p:spPr>
          <a:xfrm>
            <a:off x="4931652" y="2938235"/>
            <a:ext cx="4106504" cy="439803"/>
          </a:xfrm>
        </p:spPr>
        <p:txBody>
          <a:bodyPr/>
          <a:lstStyle/>
          <a:p>
            <a:pPr marL="0" indent="0" algn="ctr">
              <a:buNone/>
            </a:pPr>
            <a:r>
              <a:rPr lang="en-US" sz="1600" dirty="0" smtClean="0"/>
              <a:t>White sego-lily (</a:t>
            </a:r>
            <a:r>
              <a:rPr lang="en-US" sz="1600" i="1" dirty="0" err="1" smtClean="0"/>
              <a:t>Calochortus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eurycarpus</a:t>
            </a:r>
            <a:r>
              <a:rPr lang="en-US" sz="1600" dirty="0" smtClean="0"/>
              <a:t>)</a:t>
            </a:r>
            <a:endParaRPr lang="en-US" sz="1600" i="1" dirty="0"/>
          </a:p>
        </p:txBody>
      </p:sp>
      <p:pic>
        <p:nvPicPr>
          <p:cNvPr id="11" name="Content Placeholder 10" descr="SAM_1236.JPG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79"/>
          <a:stretch/>
        </p:blipFill>
        <p:spPr>
          <a:xfrm>
            <a:off x="5015174" y="3533675"/>
            <a:ext cx="4022982" cy="2830667"/>
          </a:xfrm>
        </p:spPr>
      </p:pic>
      <p:sp>
        <p:nvSpPr>
          <p:cNvPr id="12" name="TextBox 11"/>
          <p:cNvSpPr txBox="1"/>
          <p:nvPr/>
        </p:nvSpPr>
        <p:spPr>
          <a:xfrm>
            <a:off x="5356626" y="6382747"/>
            <a:ext cx="35163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Dogbane (</a:t>
            </a:r>
            <a:r>
              <a:rPr lang="en-US" sz="1600" i="1" dirty="0" err="1" smtClean="0"/>
              <a:t>Apocynum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androsaemifolium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9636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952500"/>
            <a:ext cx="7772400" cy="571500"/>
          </a:xfrm>
        </p:spPr>
        <p:txBody>
          <a:bodyPr/>
          <a:lstStyle/>
          <a:p>
            <a:pPr algn="ctr"/>
            <a:r>
              <a:rPr lang="en-US" sz="4000" smtClean="0"/>
              <a:t>Upper Dry Creek Trails</a:t>
            </a:r>
            <a:endParaRPr lang="en-US" sz="4000" dirty="0"/>
          </a:p>
        </p:txBody>
      </p:sp>
      <p:pic>
        <p:nvPicPr>
          <p:cNvPr id="7" name="Content Placeholder 6" descr="SAM_1594.JP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507999" y="1643590"/>
            <a:ext cx="4533767" cy="4693709"/>
          </a:xfrm>
        </p:spPr>
      </p:pic>
      <p:pic>
        <p:nvPicPr>
          <p:cNvPr id="11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45028" y="1643590"/>
            <a:ext cx="3859272" cy="4693709"/>
          </a:xfrm>
        </p:spPr>
      </p:pic>
    </p:spTree>
    <p:extLst>
      <p:ext uri="{BB962C8B-B14F-4D97-AF65-F5344CB8AC3E}">
        <p14:creationId xmlns:p14="http://schemas.microsoft.com/office/powerpoint/2010/main" val="3946852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630901"/>
          </a:xfrm>
        </p:spPr>
        <p:txBody>
          <a:bodyPr/>
          <a:lstStyle/>
          <a:p>
            <a:pPr algn="ctr"/>
            <a:r>
              <a:rPr lang="en-US" sz="3600" dirty="0" smtClean="0"/>
              <a:t>Pretty </a:t>
            </a:r>
            <a:r>
              <a:rPr lang="en-US" sz="3600" dirty="0" err="1" smtClean="0"/>
              <a:t>Penstemon</a:t>
            </a:r>
            <a:endParaRPr lang="en-US" dirty="0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523" y="1469101"/>
            <a:ext cx="4284692" cy="4445000"/>
          </a:xfrm>
        </p:spPr>
      </p:pic>
      <p:sp>
        <p:nvSpPr>
          <p:cNvPr id="12" name="TextBox 11"/>
          <p:cNvSpPr txBox="1"/>
          <p:nvPr/>
        </p:nvSpPr>
        <p:spPr>
          <a:xfrm>
            <a:off x="5869858" y="6036593"/>
            <a:ext cx="2787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Wilcox’s </a:t>
            </a:r>
            <a:r>
              <a:rPr lang="en-US" dirty="0" err="1" smtClean="0"/>
              <a:t>Penstemon</a:t>
            </a:r>
            <a:r>
              <a:rPr lang="en-US" dirty="0" smtClean="0"/>
              <a:t> (</a:t>
            </a:r>
            <a:r>
              <a:rPr lang="en-US" i="1" dirty="0" err="1" smtClean="0"/>
              <a:t>Penstemon</a:t>
            </a:r>
            <a:r>
              <a:rPr lang="en-US" i="1" dirty="0" smtClean="0"/>
              <a:t> </a:t>
            </a:r>
            <a:r>
              <a:rPr lang="en-US" i="1" dirty="0" err="1" smtClean="0"/>
              <a:t>wilcoxii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15" name="Content Placeholder 1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578" y="1469101"/>
            <a:ext cx="4006215" cy="4445000"/>
          </a:xfrm>
        </p:spPr>
      </p:pic>
      <p:sp>
        <p:nvSpPr>
          <p:cNvPr id="16" name="TextBox 15"/>
          <p:cNvSpPr txBox="1"/>
          <p:nvPr/>
        </p:nvSpPr>
        <p:spPr>
          <a:xfrm>
            <a:off x="1334045" y="6036593"/>
            <a:ext cx="243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Payette </a:t>
            </a:r>
            <a:r>
              <a:rPr lang="en-US" dirty="0" err="1" smtClean="0"/>
              <a:t>Penstemon</a:t>
            </a:r>
            <a:endParaRPr lang="en-US" dirty="0" smtClean="0"/>
          </a:p>
          <a:p>
            <a:pPr algn="ctr"/>
            <a:r>
              <a:rPr lang="en-US" dirty="0"/>
              <a:t>(</a:t>
            </a:r>
            <a:r>
              <a:rPr lang="en-US" i="1" dirty="0" err="1" smtClean="0"/>
              <a:t>Penstemon</a:t>
            </a:r>
            <a:r>
              <a:rPr lang="en-US" i="1" dirty="0" smtClean="0"/>
              <a:t> </a:t>
            </a:r>
            <a:r>
              <a:rPr lang="en-US" i="1" dirty="0" err="1" smtClean="0"/>
              <a:t>payettensis</a:t>
            </a:r>
            <a:r>
              <a:rPr lang="en-US" dirty="0" smtClean="0"/>
              <a:t>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7050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685002" y="595704"/>
            <a:ext cx="4608979" cy="770600"/>
          </a:xfrm>
        </p:spPr>
        <p:txBody>
          <a:bodyPr/>
          <a:lstStyle/>
          <a:p>
            <a:r>
              <a:rPr lang="en-US" smtClean="0"/>
              <a:t>Orchids and More!</a:t>
            </a:r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3938" y="1227800"/>
            <a:ext cx="1867500" cy="4855500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688" y="1227800"/>
            <a:ext cx="1651000" cy="1164300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7519" y="1247367"/>
            <a:ext cx="1846253" cy="4855500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80356" y="3655550"/>
            <a:ext cx="1474359" cy="1194094"/>
          </a:xfrm>
        </p:spPr>
      </p:pic>
      <p:pic>
        <p:nvPicPr>
          <p:cNvPr id="12" name="Content Placeholder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4302" y="1266934"/>
            <a:ext cx="1790700" cy="481636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14" name="Content Placeholder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82871" y="1304000"/>
            <a:ext cx="1311541" cy="173709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89030" y="6082754"/>
            <a:ext cx="2201244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Rattlesnake-plantain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i="1" dirty="0" err="1" smtClean="0"/>
              <a:t>Goodyera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oblongifolia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3815333" y="6083147"/>
            <a:ext cx="251062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Alaska rein-orchid</a:t>
            </a:r>
          </a:p>
          <a:p>
            <a:pPr algn="ctr"/>
            <a:r>
              <a:rPr lang="en-US" sz="1600" dirty="0" smtClean="0"/>
              <a:t>(</a:t>
            </a:r>
            <a:r>
              <a:rPr lang="en-US" sz="1600" i="1" dirty="0" err="1" smtClean="0"/>
              <a:t>Plantanthera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unalascensis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6834457" y="6082754"/>
            <a:ext cx="23095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Pinedrops</a:t>
            </a:r>
            <a:endParaRPr lang="en-US" dirty="0" smtClean="0"/>
          </a:p>
          <a:p>
            <a:pPr algn="ctr"/>
            <a:r>
              <a:rPr lang="en-US" sz="1600" dirty="0" smtClean="0"/>
              <a:t>(</a:t>
            </a:r>
            <a:r>
              <a:rPr lang="en-US" sz="1600" i="1" dirty="0" err="1" smtClean="0"/>
              <a:t>Pterospora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andromedea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5512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720437"/>
            <a:ext cx="7772400" cy="1385454"/>
          </a:xfrm>
        </p:spPr>
        <p:txBody>
          <a:bodyPr/>
          <a:lstStyle/>
          <a:p>
            <a:pPr algn="ctr"/>
            <a:r>
              <a:rPr lang="en-US" dirty="0" smtClean="0"/>
              <a:t>Importance of Complex Geology</a:t>
            </a:r>
            <a:br>
              <a:rPr lang="en-US" dirty="0" smtClean="0"/>
            </a:br>
            <a:r>
              <a:rPr lang="en-US" dirty="0" smtClean="0"/>
              <a:t>and Topography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05891"/>
            <a:ext cx="7772400" cy="4516582"/>
          </a:xfrm>
        </p:spPr>
        <p:txBody>
          <a:bodyPr/>
          <a:lstStyle/>
          <a:p>
            <a:r>
              <a:rPr lang="en-US" dirty="0" smtClean="0"/>
              <a:t>Creates many different habitat types</a:t>
            </a:r>
          </a:p>
          <a:p>
            <a:r>
              <a:rPr lang="en-US" dirty="0" smtClean="0"/>
              <a:t>Each habitat type supports a different suite of species</a:t>
            </a:r>
          </a:p>
          <a:p>
            <a:r>
              <a:rPr lang="en-US" dirty="0" smtClean="0"/>
              <a:t>Some habitat types increasingly rare, especially wetlands or otherwise favored for competing uses (development, grazing)</a:t>
            </a:r>
          </a:p>
          <a:p>
            <a:r>
              <a:rPr lang="en-US" dirty="0" smtClean="0"/>
              <a:t>Different habitat types require different management (no “one size fits all”)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451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4000" dirty="0" smtClean="0"/>
              <a:t>Trails of Bogus Basin/Shafer Butte</a:t>
            </a:r>
            <a:endParaRPr lang="en-US" sz="40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1600" y="1650999"/>
            <a:ext cx="3228109" cy="2421082"/>
          </a:xfrm>
        </p:spPr>
      </p:pic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8508" y="4211782"/>
            <a:ext cx="3248891" cy="2436668"/>
          </a:xfr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4326" y="2263197"/>
            <a:ext cx="4897580" cy="3673185"/>
          </a:xfrm>
        </p:spPr>
      </p:pic>
      <p:sp>
        <p:nvSpPr>
          <p:cNvPr id="12" name="Content Placeholder 11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642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000" y="781721"/>
            <a:ext cx="3708400" cy="2602811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306" y="3875810"/>
            <a:ext cx="3680691" cy="237750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9000" y="3875810"/>
            <a:ext cx="3708400" cy="2377506"/>
          </a:xfrm>
        </p:spPr>
      </p:pic>
      <p:pic>
        <p:nvPicPr>
          <p:cNvPr id="10" name="Content Placeholder 6"/>
          <p:cNvPicPr>
            <a:picLocks noGrp="1" noChangeAspect="1"/>
          </p:cNvPicPr>
          <p:nvPr>
            <p:ph sz="quarter" idx="1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307" y="811162"/>
            <a:ext cx="3680691" cy="2573370"/>
          </a:xfrm>
        </p:spPr>
      </p:pic>
      <p:sp>
        <p:nvSpPr>
          <p:cNvPr id="3" name="TextBox 2"/>
          <p:cNvSpPr txBox="1"/>
          <p:nvPr/>
        </p:nvSpPr>
        <p:spPr>
          <a:xfrm>
            <a:off x="1579307" y="3364166"/>
            <a:ext cx="205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Coville’s</a:t>
            </a:r>
            <a:r>
              <a:rPr lang="en-US" dirty="0" smtClean="0"/>
              <a:t> paintbrush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701043" y="3364166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Sticky geranium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992945" y="6253316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Kitten-tails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585562" y="6253316"/>
            <a:ext cx="1935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Cusick’s</a:t>
            </a:r>
            <a:r>
              <a:rPr lang="en-US" dirty="0" smtClean="0"/>
              <a:t> </a:t>
            </a:r>
            <a:r>
              <a:rPr lang="en-US" dirty="0" err="1" smtClean="0"/>
              <a:t>fumewort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279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63359" y="514995"/>
            <a:ext cx="3962400" cy="883751"/>
          </a:xfrm>
        </p:spPr>
        <p:txBody>
          <a:bodyPr/>
          <a:lstStyle/>
          <a:p>
            <a:r>
              <a:rPr lang="en-US" sz="4000" dirty="0" smtClean="0"/>
              <a:t>More’s Mountain</a:t>
            </a:r>
            <a:endParaRPr lang="en-US" sz="4000" dirty="0"/>
          </a:p>
        </p:txBody>
      </p:sp>
      <p:pic>
        <p:nvPicPr>
          <p:cNvPr id="7" name="Content Placeholder 6" descr="SDC10979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411" r="-1411"/>
          <a:stretch/>
        </p:blipFill>
        <p:spPr>
          <a:xfrm>
            <a:off x="828343" y="1417151"/>
            <a:ext cx="3997416" cy="5183594"/>
          </a:xfrm>
        </p:spPr>
      </p:pic>
      <p:pic>
        <p:nvPicPr>
          <p:cNvPr id="8" name="Content Placeholder 7" descr="SAM_0390.JPG"/>
          <p:cNvPicPr>
            <a:picLocks noGrp="1" noChangeAspect="1"/>
          </p:cNvPicPr>
          <p:nvPr>
            <p:ph sz="quarter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0" r="-881"/>
          <a:stretch/>
        </p:blipFill>
        <p:spPr>
          <a:xfrm>
            <a:off x="4988473" y="901824"/>
            <a:ext cx="4003127" cy="2511885"/>
          </a:xfrm>
        </p:spPr>
      </p:pic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56626" y="6366777"/>
            <a:ext cx="3474751" cy="467936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Brown’s Peony (</a:t>
            </a:r>
            <a:r>
              <a:rPr lang="en-US" sz="1800" i="1" dirty="0" err="1" smtClean="0"/>
              <a:t>Paeonia</a:t>
            </a:r>
            <a:r>
              <a:rPr lang="en-US" sz="1800" i="1" dirty="0" smtClean="0"/>
              <a:t> </a:t>
            </a:r>
            <a:r>
              <a:rPr lang="en-US" sz="1800" i="1" dirty="0" err="1" smtClean="0"/>
              <a:t>brownii</a:t>
            </a:r>
            <a:r>
              <a:rPr lang="en-US" sz="1800" dirty="0" smtClean="0"/>
              <a:t>)</a:t>
            </a:r>
            <a:endParaRPr lang="en-US" sz="1800" dirty="0"/>
          </a:p>
        </p:txBody>
      </p:sp>
      <p:pic>
        <p:nvPicPr>
          <p:cNvPr id="9" name="Content Placeholder 13" descr="SAM_1209.JPG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6"/>
          <a:stretch/>
        </p:blipFill>
        <p:spPr>
          <a:xfrm>
            <a:off x="4988472" y="3573833"/>
            <a:ext cx="4003127" cy="2877773"/>
          </a:xfrm>
        </p:spPr>
      </p:pic>
    </p:spTree>
    <p:extLst>
      <p:ext uri="{BB962C8B-B14F-4D97-AF65-F5344CB8AC3E}">
        <p14:creationId xmlns:p14="http://schemas.microsoft.com/office/powerpoint/2010/main" val="14818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482" y="771237"/>
            <a:ext cx="4229099" cy="1574800"/>
          </a:xfrm>
        </p:spPr>
        <p:txBody>
          <a:bodyPr/>
          <a:lstStyle/>
          <a:p>
            <a:pPr algn="ctr"/>
            <a:r>
              <a:rPr lang="en-US" sz="2800" b="1" dirty="0" smtClean="0"/>
              <a:t>Dwarf-mistletoe (</a:t>
            </a:r>
            <a:r>
              <a:rPr lang="en-US" sz="2800" b="1" i="1" dirty="0" err="1" smtClean="0"/>
              <a:t>Arceuthobium</a:t>
            </a:r>
            <a:r>
              <a:rPr lang="en-US" sz="2800" b="1" i="1" dirty="0" smtClean="0"/>
              <a:t> </a:t>
            </a:r>
            <a:r>
              <a:rPr lang="en-US" sz="2800" b="1" i="1" dirty="0" err="1" smtClean="0"/>
              <a:t>douglasii</a:t>
            </a:r>
            <a:r>
              <a:rPr lang="en-US" sz="2800" b="1" dirty="0" smtClean="0"/>
              <a:t>) on Douglas-fir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302327" y="6188313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Douglas-fir dwarf mistletoe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0482" y="2587337"/>
            <a:ext cx="4094665" cy="338738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9581" y="771237"/>
            <a:ext cx="4029620" cy="2620270"/>
          </a:xfrm>
        </p:spPr>
      </p:pic>
      <p:sp>
        <p:nvSpPr>
          <p:cNvPr id="10" name="TextBox 9"/>
          <p:cNvSpPr txBox="1"/>
          <p:nvPr/>
        </p:nvSpPr>
        <p:spPr>
          <a:xfrm>
            <a:off x="5699786" y="3391507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Dead trees at </a:t>
            </a:r>
            <a:r>
              <a:rPr lang="en-US" smtClean="0"/>
              <a:t>Bogus Basin</a:t>
            </a:r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9699" y="3760838"/>
            <a:ext cx="3989501" cy="24360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38606" y="6224040"/>
            <a:ext cx="2343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Thinning activity, 2019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94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31331" y="713356"/>
            <a:ext cx="7772400" cy="741371"/>
          </a:xfrm>
        </p:spPr>
        <p:txBody>
          <a:bodyPr/>
          <a:lstStyle/>
          <a:p>
            <a:pPr algn="ctr"/>
            <a:r>
              <a:rPr lang="en-US" dirty="0" smtClean="0"/>
              <a:t>Autumn Hikes for Fall Colors . . .</a:t>
            </a:r>
            <a:endParaRPr lang="en-US" dirty="0"/>
          </a:p>
        </p:txBody>
      </p:sp>
      <p:pic>
        <p:nvPicPr>
          <p:cNvPr id="8" name="Content Placeholder 7" descr="DSCN2710.JP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81" b="-767"/>
          <a:stretch/>
        </p:blipFill>
        <p:spPr>
          <a:xfrm>
            <a:off x="4591256" y="1731665"/>
            <a:ext cx="4376346" cy="4950197"/>
          </a:xfrm>
        </p:spPr>
      </p:pic>
      <p:pic>
        <p:nvPicPr>
          <p:cNvPr id="6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877" y="1731664"/>
            <a:ext cx="3712648" cy="4950197"/>
          </a:xfrm>
        </p:spPr>
      </p:pic>
    </p:spTree>
    <p:extLst>
      <p:ext uri="{BB962C8B-B14F-4D97-AF65-F5344CB8AC3E}">
        <p14:creationId xmlns:p14="http://schemas.microsoft.com/office/powerpoint/2010/main" val="127155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43291" y="783300"/>
            <a:ext cx="5577668" cy="626562"/>
          </a:xfrm>
        </p:spPr>
        <p:txBody>
          <a:bodyPr/>
          <a:lstStyle/>
          <a:p>
            <a:r>
              <a:rPr lang="en-US" dirty="0" smtClean="0"/>
              <a:t>. . . and Late Bloomers.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3750" y="3902031"/>
            <a:ext cx="3622049" cy="2314619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1774" y="1346819"/>
            <a:ext cx="3654025" cy="2054735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1767" y="3901502"/>
            <a:ext cx="3464393" cy="2315148"/>
          </a:xfrm>
        </p:spPr>
      </p:pic>
      <p:sp>
        <p:nvSpPr>
          <p:cNvPr id="6" name="TextBox 5"/>
          <p:cNvSpPr txBox="1"/>
          <p:nvPr/>
        </p:nvSpPr>
        <p:spPr>
          <a:xfrm>
            <a:off x="5448300" y="3419623"/>
            <a:ext cx="2767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Yampah</a:t>
            </a:r>
            <a:r>
              <a:rPr lang="en-US" sz="1600" dirty="0" smtClean="0"/>
              <a:t> (</a:t>
            </a:r>
            <a:r>
              <a:rPr lang="en-US" sz="1600" i="1" dirty="0" err="1" smtClean="0"/>
              <a:t>Perideridia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montana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873751" y="6216650"/>
            <a:ext cx="36583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Broom buckwheat (</a:t>
            </a:r>
            <a:r>
              <a:rPr lang="en-US" sz="1600" i="1" dirty="0" err="1" smtClean="0"/>
              <a:t>Eriogonum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vimineum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1767" y="1369554"/>
            <a:ext cx="3464393" cy="2032000"/>
          </a:xfrm>
        </p:spPr>
      </p:pic>
      <p:sp>
        <p:nvSpPr>
          <p:cNvPr id="13" name="TextBox 12"/>
          <p:cNvSpPr txBox="1"/>
          <p:nvPr/>
        </p:nvSpPr>
        <p:spPr>
          <a:xfrm>
            <a:off x="5962345" y="6260644"/>
            <a:ext cx="19832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Goldenrod (</a:t>
            </a:r>
            <a:r>
              <a:rPr lang="en-US" sz="1600" i="1" dirty="0" err="1" smtClean="0"/>
              <a:t>Solidago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042610" y="3419623"/>
            <a:ext cx="34531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Hoary aster (</a:t>
            </a:r>
            <a:r>
              <a:rPr lang="en-US" sz="1600" i="1" dirty="0" err="1" smtClean="0"/>
              <a:t>Dieteria</a:t>
            </a:r>
            <a:r>
              <a:rPr lang="en-US" sz="1600" i="1" dirty="0" smtClean="0"/>
              <a:t>/</a:t>
            </a:r>
            <a:r>
              <a:rPr lang="en-US" sz="1600" i="1" dirty="0" err="1" smtClean="0"/>
              <a:t>Machaeranthera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4296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 smtClean="0"/>
              <a:t>Rubber </a:t>
            </a:r>
            <a:r>
              <a:rPr lang="en-US" sz="3200" dirty="0" err="1" smtClean="0"/>
              <a:t>rabbitbrush</a:t>
            </a:r>
            <a:r>
              <a:rPr lang="en-US" sz="3200" dirty="0" smtClean="0"/>
              <a:t> (</a:t>
            </a:r>
            <a:r>
              <a:rPr lang="en-US" sz="3200" i="1" dirty="0" err="1" smtClean="0"/>
              <a:t>Ericameria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nauseosa</a:t>
            </a:r>
            <a:r>
              <a:rPr lang="en-US" sz="3200" i="1" dirty="0" smtClean="0"/>
              <a:t>)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in the Boise Front</a:t>
            </a:r>
            <a:endParaRPr lang="en-US" sz="3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188" y="1981199"/>
            <a:ext cx="3965965" cy="4065639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4734" y="1981198"/>
            <a:ext cx="4007933" cy="4065639"/>
          </a:xfrm>
        </p:spPr>
      </p:pic>
      <p:sp>
        <p:nvSpPr>
          <p:cNvPr id="2" name="TextBox 1"/>
          <p:cNvSpPr txBox="1"/>
          <p:nvPr/>
        </p:nvSpPr>
        <p:spPr>
          <a:xfrm>
            <a:off x="1651819" y="6238568"/>
            <a:ext cx="1471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ar. </a:t>
            </a:r>
            <a:r>
              <a:rPr lang="en-US" i="1" dirty="0" err="1" smtClean="0"/>
              <a:t>oreophila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958348" y="6282813"/>
            <a:ext cx="1492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  <a:r>
              <a:rPr lang="en-US" dirty="0" smtClean="0"/>
              <a:t>ar. </a:t>
            </a:r>
            <a:r>
              <a:rPr lang="en-US" i="1" dirty="0" err="1" smtClean="0"/>
              <a:t>hololeuca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79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Big sagebrush (</a:t>
            </a:r>
            <a:r>
              <a:rPr lang="en-US" sz="3600" i="1" dirty="0" smtClean="0"/>
              <a:t>Artemisia </a:t>
            </a:r>
            <a:r>
              <a:rPr lang="en-US" sz="3600" i="1" dirty="0" err="1" smtClean="0"/>
              <a:t>tridentata</a:t>
            </a:r>
            <a:r>
              <a:rPr lang="en-US" sz="3600" dirty="0" smtClean="0"/>
              <a:t>) in the Boise Front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0264" y="1981199"/>
            <a:ext cx="4152384" cy="402262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9715" y="1981200"/>
            <a:ext cx="4214671" cy="4022623"/>
          </a:xfrm>
        </p:spPr>
      </p:pic>
      <p:sp>
        <p:nvSpPr>
          <p:cNvPr id="3" name="TextBox 2"/>
          <p:cNvSpPr txBox="1"/>
          <p:nvPr/>
        </p:nvSpPr>
        <p:spPr>
          <a:xfrm>
            <a:off x="1645044" y="606865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sp. </a:t>
            </a:r>
            <a:r>
              <a:rPr lang="en-US" i="1" dirty="0" err="1" smtClean="0"/>
              <a:t>tridentata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00800" y="6083398"/>
            <a:ext cx="1454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sp. </a:t>
            </a:r>
            <a:r>
              <a:rPr lang="en-US" i="1" dirty="0" err="1" smtClean="0"/>
              <a:t>vaseyana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838200"/>
          </a:xfrm>
        </p:spPr>
        <p:txBody>
          <a:bodyPr/>
          <a:lstStyle/>
          <a:p>
            <a:pPr algn="ctr"/>
            <a:r>
              <a:rPr lang="en-US" dirty="0" smtClean="0"/>
              <a:t>Special Plants of the </a:t>
            </a:r>
            <a:r>
              <a:rPr lang="en-US" smtClean="0"/>
              <a:t>Boise Front</a:t>
            </a:r>
            <a:endParaRPr lang="en-US" dirty="0"/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912919" y="1854198"/>
            <a:ext cx="7772400" cy="4622801"/>
          </a:xfrm>
        </p:spPr>
        <p:txBody>
          <a:bodyPr/>
          <a:lstStyle/>
          <a:p>
            <a:r>
              <a:rPr lang="en-US" sz="2800" dirty="0" smtClean="0"/>
              <a:t>Every plant species grows in only a certain part of the world; some plants have extremely limited distributions.</a:t>
            </a:r>
          </a:p>
          <a:p>
            <a:r>
              <a:rPr lang="en-US" sz="2800" dirty="0" smtClean="0"/>
              <a:t>The ancient shoreline of Lake Idaho on the edge of the Idaho Batholith created unique habitats, which are now home to several very rare plants.</a:t>
            </a:r>
          </a:p>
          <a:p>
            <a:r>
              <a:rPr lang="en-US" sz="2800" dirty="0" smtClean="0"/>
              <a:t>New plants are still being described in the Boise Front; most of these had previously been shoe-horned into other species but are now understood to be distinct.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5563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143" y="838201"/>
            <a:ext cx="7772400" cy="685799"/>
          </a:xfrm>
        </p:spPr>
        <p:txBody>
          <a:bodyPr/>
          <a:lstStyle/>
          <a:p>
            <a:pPr algn="ctr"/>
            <a:r>
              <a:rPr lang="en-US" sz="3600" b="1" dirty="0"/>
              <a:t>Aase’s onion (</a:t>
            </a:r>
            <a:r>
              <a:rPr lang="en-US" sz="3600" b="1" i="1" dirty="0"/>
              <a:t>Allium </a:t>
            </a:r>
            <a:r>
              <a:rPr lang="en-US" sz="3600" b="1" i="1" dirty="0" err="1"/>
              <a:t>aaseae</a:t>
            </a:r>
            <a:r>
              <a:rPr lang="en-US" sz="3600" b="1" dirty="0" smtClean="0"/>
              <a:t>)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8160" y="1663699"/>
            <a:ext cx="4000840" cy="3983138"/>
          </a:xfrm>
        </p:spPr>
      </p:pic>
      <p:sp>
        <p:nvSpPr>
          <p:cNvPr id="9" name="TextBox 8"/>
          <p:cNvSpPr txBox="1"/>
          <p:nvPr/>
        </p:nvSpPr>
        <p:spPr>
          <a:xfrm>
            <a:off x="1611001" y="5778497"/>
            <a:ext cx="600677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</a:t>
            </a:r>
            <a:r>
              <a:rPr lang="en-US" sz="2000" dirty="0" smtClean="0"/>
              <a:t>amed for Helen Aase</a:t>
            </a:r>
          </a:p>
          <a:p>
            <a:pPr algn="ctr"/>
            <a:r>
              <a:rPr lang="en-US" dirty="0" smtClean="0"/>
              <a:t>Grows only from Boise to Emmett; threatened by development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199" y="1663699"/>
            <a:ext cx="3841515" cy="3983138"/>
          </a:xfrm>
        </p:spPr>
      </p:pic>
    </p:spTree>
    <p:extLst>
      <p:ext uri="{BB962C8B-B14F-4D97-AF65-F5344CB8AC3E}">
        <p14:creationId xmlns:p14="http://schemas.microsoft.com/office/powerpoint/2010/main" val="88551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59428" y="737419"/>
            <a:ext cx="7772400" cy="1300173"/>
          </a:xfrm>
        </p:spPr>
        <p:txBody>
          <a:bodyPr/>
          <a:lstStyle/>
          <a:p>
            <a:pPr algn="ctr"/>
            <a:r>
              <a:rPr lang="en-US" smtClean="0"/>
              <a:t>Habitat Diversity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Increases Biodiversity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037" y="2037592"/>
            <a:ext cx="4170218" cy="4613564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0" y="2037592"/>
            <a:ext cx="4014191" cy="4613564"/>
          </a:xfrm>
        </p:spPr>
      </p:pic>
    </p:spTree>
    <p:extLst>
      <p:ext uri="{BB962C8B-B14F-4D97-AF65-F5344CB8AC3E}">
        <p14:creationId xmlns:p14="http://schemas.microsoft.com/office/powerpoint/2010/main" val="196933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143" y="838201"/>
            <a:ext cx="7772400" cy="685799"/>
          </a:xfrm>
        </p:spPr>
        <p:txBody>
          <a:bodyPr/>
          <a:lstStyle/>
          <a:p>
            <a:pPr algn="ctr"/>
            <a:r>
              <a:rPr lang="en-US" sz="3200" dirty="0" err="1"/>
              <a:t>Mulford’s</a:t>
            </a:r>
            <a:r>
              <a:rPr lang="en-US" sz="3200" dirty="0"/>
              <a:t> </a:t>
            </a:r>
            <a:r>
              <a:rPr lang="en-US" sz="3200" dirty="0" smtClean="0"/>
              <a:t>milkvetch </a:t>
            </a:r>
            <a:r>
              <a:rPr lang="en-US" sz="3200" dirty="0"/>
              <a:t>(</a:t>
            </a:r>
            <a:r>
              <a:rPr lang="en-US" sz="3200" i="1" dirty="0" err="1"/>
              <a:t>Astragalus</a:t>
            </a:r>
            <a:r>
              <a:rPr lang="en-US" sz="3200" i="1" dirty="0"/>
              <a:t> </a:t>
            </a:r>
            <a:r>
              <a:rPr lang="en-US" sz="3200" i="1" dirty="0" err="1"/>
              <a:t>mulfordiae</a:t>
            </a:r>
            <a:r>
              <a:rPr lang="en-US" sz="3200" dirty="0" smtClean="0"/>
              <a:t>) 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1910212" y="5807177"/>
            <a:ext cx="56822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N</a:t>
            </a:r>
            <a:r>
              <a:rPr lang="en-US" dirty="0" smtClean="0"/>
              <a:t>amed for Isabelle </a:t>
            </a:r>
            <a:r>
              <a:rPr lang="en-US" dirty="0" err="1" smtClean="0"/>
              <a:t>Mulford</a:t>
            </a:r>
            <a:endParaRPr lang="en-US" dirty="0" smtClean="0"/>
          </a:p>
          <a:p>
            <a:pPr algn="ctr"/>
            <a:r>
              <a:rPr lang="en-US" dirty="0"/>
              <a:t>Grows only from Boise </a:t>
            </a:r>
            <a:r>
              <a:rPr lang="en-US" dirty="0" smtClean="0"/>
              <a:t>to Vale; </a:t>
            </a:r>
            <a:r>
              <a:rPr lang="en-US" dirty="0"/>
              <a:t>threatened by </a:t>
            </a:r>
            <a:r>
              <a:rPr lang="en-US" dirty="0" smtClean="0"/>
              <a:t>development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1905" y="1613715"/>
            <a:ext cx="2988995" cy="4082458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3098" y="1613715"/>
            <a:ext cx="4505002" cy="4103747"/>
          </a:xfrm>
        </p:spPr>
      </p:pic>
    </p:spTree>
    <p:extLst>
      <p:ext uri="{BB962C8B-B14F-4D97-AF65-F5344CB8AC3E}">
        <p14:creationId xmlns:p14="http://schemas.microsoft.com/office/powerpoint/2010/main" val="128646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838200"/>
            <a:ext cx="8013700" cy="660400"/>
          </a:xfrm>
        </p:spPr>
        <p:txBody>
          <a:bodyPr/>
          <a:lstStyle/>
          <a:p>
            <a:r>
              <a:rPr lang="en-US" sz="3200" dirty="0" err="1" smtClean="0"/>
              <a:t>Slickspot</a:t>
            </a:r>
            <a:r>
              <a:rPr lang="en-US" sz="3200" dirty="0" smtClean="0"/>
              <a:t> peppergrass (</a:t>
            </a:r>
            <a:r>
              <a:rPr lang="en-US" sz="3200" i="1" dirty="0" err="1" smtClean="0"/>
              <a:t>Lepidium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papilliferum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499" y="1619250"/>
            <a:ext cx="4109861" cy="396875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6506" y="1619250"/>
            <a:ext cx="3353594" cy="3968750"/>
          </a:xfrm>
        </p:spPr>
      </p:pic>
      <p:sp>
        <p:nvSpPr>
          <p:cNvPr id="7" name="TextBox 6"/>
          <p:cNvSpPr txBox="1"/>
          <p:nvPr/>
        </p:nvSpPr>
        <p:spPr>
          <a:xfrm>
            <a:off x="1694311" y="5708650"/>
            <a:ext cx="627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Slickspots</a:t>
            </a:r>
            <a:r>
              <a:rPr lang="en-US" dirty="0" smtClean="0"/>
              <a:t>” in western Snake River Plains and adjacent foothills;</a:t>
            </a:r>
          </a:p>
          <a:p>
            <a:r>
              <a:rPr lang="en-US" dirty="0" smtClean="0"/>
              <a:t>no longer present at most historical locations in the Boise Front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76300" y="802449"/>
            <a:ext cx="7835900" cy="442152"/>
          </a:xfrm>
        </p:spPr>
        <p:txBody>
          <a:bodyPr/>
          <a:lstStyle/>
          <a:p>
            <a:r>
              <a:rPr lang="en-US" sz="3200" dirty="0" smtClean="0"/>
              <a:t>Sacajawea Bitter-root (</a:t>
            </a:r>
            <a:r>
              <a:rPr lang="en-US" sz="3200" i="1" dirty="0" err="1" smtClean="0"/>
              <a:t>Lewisia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sacajaweana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9" name="Content Placeholder 8" descr="DSCN585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" r="-973"/>
          <a:stretch/>
        </p:blipFill>
        <p:spPr>
          <a:xfrm>
            <a:off x="1270249" y="1304094"/>
            <a:ext cx="7048001" cy="4658860"/>
          </a:xfrm>
        </p:spPr>
      </p:pic>
      <p:sp>
        <p:nvSpPr>
          <p:cNvPr id="2" name="TextBox 1"/>
          <p:cNvSpPr txBox="1"/>
          <p:nvPr/>
        </p:nvSpPr>
        <p:spPr>
          <a:xfrm>
            <a:off x="1270249" y="6022447"/>
            <a:ext cx="70968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Described in 2005 (previously included in </a:t>
            </a:r>
            <a:r>
              <a:rPr lang="en-US" i="1" dirty="0" err="1" smtClean="0"/>
              <a:t>Lewisia</a:t>
            </a:r>
            <a:r>
              <a:rPr lang="en-US" i="1" dirty="0" smtClean="0"/>
              <a:t> </a:t>
            </a:r>
            <a:r>
              <a:rPr lang="en-US" i="1" dirty="0" err="1" smtClean="0"/>
              <a:t>kelloggii</a:t>
            </a:r>
            <a:r>
              <a:rPr lang="en-US" i="1" dirty="0" smtClean="0"/>
              <a:t> </a:t>
            </a:r>
            <a:r>
              <a:rPr lang="en-US" dirty="0" smtClean="0"/>
              <a:t> of California)</a:t>
            </a:r>
          </a:p>
          <a:p>
            <a:r>
              <a:rPr lang="en-US" dirty="0" smtClean="0"/>
              <a:t>Endemic to central Idaho; threatened by open-pit gold mining.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87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Hare’s-foot Milkvetch</a:t>
            </a:r>
            <a:br>
              <a:rPr lang="en-US" dirty="0" smtClean="0"/>
            </a:br>
            <a:r>
              <a:rPr lang="en-US" sz="2400" dirty="0" smtClean="0"/>
              <a:t>(</a:t>
            </a:r>
            <a:r>
              <a:rPr lang="en-US" sz="2400" i="1" dirty="0" err="1" smtClean="0"/>
              <a:t>Astragalus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purshii</a:t>
            </a:r>
            <a:r>
              <a:rPr lang="en-US" sz="2400" i="1" dirty="0" smtClean="0"/>
              <a:t> </a:t>
            </a:r>
            <a:r>
              <a:rPr lang="en-US" sz="2400" dirty="0" smtClean="0"/>
              <a:t>var. </a:t>
            </a:r>
            <a:r>
              <a:rPr lang="en-US" sz="2400" i="1" dirty="0" err="1" smtClean="0"/>
              <a:t>lagopinus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5199" y="2101850"/>
            <a:ext cx="3584427" cy="393065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02200" y="2110727"/>
            <a:ext cx="3416300" cy="3921773"/>
          </a:xfrm>
        </p:spPr>
      </p:pic>
      <p:sp>
        <p:nvSpPr>
          <p:cNvPr id="9" name="TextBox 8"/>
          <p:cNvSpPr txBox="1"/>
          <p:nvPr/>
        </p:nvSpPr>
        <p:spPr>
          <a:xfrm>
            <a:off x="4953000" y="6032500"/>
            <a:ext cx="34915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Var. </a:t>
            </a:r>
            <a:r>
              <a:rPr lang="en-US" i="1" dirty="0" err="1" smtClean="0"/>
              <a:t>glareosus</a:t>
            </a:r>
            <a:r>
              <a:rPr lang="en-US" i="1" dirty="0" smtClean="0"/>
              <a:t> </a:t>
            </a:r>
            <a:r>
              <a:rPr lang="en-US" dirty="0" smtClean="0"/>
              <a:t>common in foothills;</a:t>
            </a:r>
          </a:p>
          <a:p>
            <a:r>
              <a:rPr lang="en-US" dirty="0" smtClean="0"/>
              <a:t>not tightly tufted, flowers larger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965199" y="6051550"/>
            <a:ext cx="36988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Var. </a:t>
            </a:r>
            <a:r>
              <a:rPr lang="en-US" i="1" dirty="0" err="1" smtClean="0"/>
              <a:t>lagopinus</a:t>
            </a:r>
            <a:r>
              <a:rPr lang="en-US" i="1" dirty="0" smtClean="0"/>
              <a:t> </a:t>
            </a:r>
            <a:r>
              <a:rPr lang="en-US" dirty="0" smtClean="0"/>
              <a:t>mostly central Oregon,</a:t>
            </a:r>
          </a:p>
          <a:p>
            <a:r>
              <a:rPr lang="en-US" dirty="0" smtClean="0"/>
              <a:t>only recently found in Idaho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69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1398" y="825499"/>
            <a:ext cx="7639775" cy="51268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55105" y="5952386"/>
            <a:ext cx="7302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Remaining plants of hare’s-foot milkvetch (foreground) at edge of expanded </a:t>
            </a:r>
          </a:p>
          <a:p>
            <a:r>
              <a:rPr lang="en-US" dirty="0" smtClean="0"/>
              <a:t>parking area for </a:t>
            </a:r>
            <a:r>
              <a:rPr lang="en-US" dirty="0" err="1" smtClean="0"/>
              <a:t>Lydle</a:t>
            </a:r>
            <a:r>
              <a:rPr lang="en-US" dirty="0" smtClean="0"/>
              <a:t> Gulch disc-golf course.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809458" y="1256204"/>
            <a:ext cx="3232387" cy="1028445"/>
          </a:xfrm>
        </p:spPr>
        <p:txBody>
          <a:bodyPr/>
          <a:lstStyle/>
          <a:p>
            <a:r>
              <a:rPr lang="en-US" sz="2800" dirty="0" smtClean="0"/>
              <a:t>Boise Sand-Verbena (</a:t>
            </a:r>
            <a:r>
              <a:rPr lang="en-US" sz="2800" i="1" dirty="0" err="1" smtClean="0"/>
              <a:t>Abronia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mellifera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2800" i="1" dirty="0"/>
              <a:t> </a:t>
            </a:r>
            <a:r>
              <a:rPr lang="en-US" sz="2800" i="1" dirty="0" smtClean="0"/>
              <a:t>  var. </a:t>
            </a:r>
            <a:r>
              <a:rPr lang="en-US" sz="2800" i="1" dirty="0" err="1" smtClean="0"/>
              <a:t>pahoveorum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6" name="Content Placeholder 5" descr="SAM_3600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64"/>
          <a:stretch/>
        </p:blipFill>
        <p:spPr>
          <a:xfrm>
            <a:off x="423288" y="981433"/>
            <a:ext cx="5271870" cy="4745516"/>
          </a:xfrm>
        </p:spPr>
      </p:pic>
      <p:pic>
        <p:nvPicPr>
          <p:cNvPr id="7" name="Content Placeholder 6" descr="SAM_3601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3257" y="2559420"/>
            <a:ext cx="3328588" cy="3847649"/>
          </a:xfrm>
        </p:spPr>
      </p:pic>
      <p:sp>
        <p:nvSpPr>
          <p:cNvPr id="2" name="TextBox 1"/>
          <p:cNvSpPr txBox="1"/>
          <p:nvPr/>
        </p:nvSpPr>
        <p:spPr>
          <a:xfrm>
            <a:off x="578406" y="5760738"/>
            <a:ext cx="486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Described as a new variety in 2016; grows only</a:t>
            </a:r>
          </a:p>
          <a:p>
            <a:r>
              <a:rPr lang="en-US" dirty="0" smtClean="0"/>
              <a:t>from Boise to Emmett; threatened by development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72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34291" y="850900"/>
            <a:ext cx="7772400" cy="922299"/>
          </a:xfrm>
        </p:spPr>
        <p:txBody>
          <a:bodyPr/>
          <a:lstStyle/>
          <a:p>
            <a:pPr algn="ctr"/>
            <a:r>
              <a:rPr lang="en-US" sz="2400" dirty="0" smtClean="0"/>
              <a:t>Is White-lined sphinx moth </a:t>
            </a:r>
            <a:r>
              <a:rPr lang="en-US" sz="2400" i="1" dirty="0"/>
              <a:t>(</a:t>
            </a:r>
            <a:r>
              <a:rPr lang="en-US" sz="2400" i="1" dirty="0" smtClean="0"/>
              <a:t>Hyles </a:t>
            </a:r>
            <a:r>
              <a:rPr lang="en-US" sz="2400" i="1" dirty="0" err="1" smtClean="0"/>
              <a:t>lineata</a:t>
            </a:r>
            <a:r>
              <a:rPr lang="en-US" sz="2400" dirty="0" smtClean="0"/>
              <a:t>) the primary pollinator of the Boise Sand-verbena, and is it in decline?</a:t>
            </a:r>
            <a:endParaRPr lang="en-US" sz="2400" dirty="0"/>
          </a:p>
        </p:txBody>
      </p:sp>
      <p:pic>
        <p:nvPicPr>
          <p:cNvPr id="6" name="Content Placeholder 5" descr="SAM_1222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4111" y="4026525"/>
            <a:ext cx="5015089" cy="2674714"/>
          </a:xfrm>
        </p:spPr>
      </p:pic>
      <p:pic>
        <p:nvPicPr>
          <p:cNvPr id="7" name="Content Placeholder 8" descr="White-lined-Sphinx-Moth_110911_6968.jpg"/>
          <p:cNvPicPr>
            <a:picLocks noGrp="1" noChangeAspect="1"/>
          </p:cNvPicPr>
          <p:nvPr>
            <p:ph sz="half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1243" y="1807157"/>
            <a:ext cx="4703795" cy="2953809"/>
          </a:xfrm>
        </p:spPr>
      </p:pic>
      <p:sp>
        <p:nvSpPr>
          <p:cNvPr id="8" name="TextBox 7"/>
          <p:cNvSpPr txBox="1"/>
          <p:nvPr/>
        </p:nvSpPr>
        <p:spPr>
          <a:xfrm>
            <a:off x="361243" y="4515555"/>
            <a:ext cx="217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by Steve </a:t>
            </a:r>
            <a:r>
              <a:rPr lang="en-US" dirty="0" smtClean="0"/>
              <a:t>Creek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8366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70510" y="750317"/>
            <a:ext cx="7772400" cy="1172239"/>
          </a:xfrm>
        </p:spPr>
        <p:txBody>
          <a:bodyPr/>
          <a:lstStyle/>
          <a:p>
            <a:pPr algn="ctr"/>
            <a:r>
              <a:rPr lang="en-US" dirty="0" smtClean="0"/>
              <a:t>Andrus’s </a:t>
            </a:r>
            <a:r>
              <a:rPr lang="en-US" dirty="0" err="1" smtClean="0"/>
              <a:t>Bicuitroot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2800" dirty="0" smtClean="0"/>
              <a:t>(</a:t>
            </a:r>
            <a:r>
              <a:rPr lang="en-US" sz="2800" i="1" dirty="0" err="1" smtClean="0"/>
              <a:t>Lomatium</a:t>
            </a:r>
            <a:r>
              <a:rPr lang="en-US" sz="2800" i="1" dirty="0" smtClean="0"/>
              <a:t> </a:t>
            </a:r>
            <a:r>
              <a:rPr lang="en-US" sz="2800" i="1" dirty="0" err="1" smtClean="0"/>
              <a:t>andrusianum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2473552" y="589380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92710" y="5924642"/>
            <a:ext cx="75777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Described as new species in 2018, previously included in </a:t>
            </a:r>
            <a:r>
              <a:rPr lang="en-US" i="1" dirty="0" err="1" smtClean="0"/>
              <a:t>Lomatium</a:t>
            </a:r>
            <a:r>
              <a:rPr lang="en-US" i="1" dirty="0" smtClean="0"/>
              <a:t> </a:t>
            </a:r>
            <a:r>
              <a:rPr lang="en-US" i="1" dirty="0" err="1" smtClean="0"/>
              <a:t>triternatum</a:t>
            </a:r>
            <a:endParaRPr lang="en-US" i="1" dirty="0" smtClean="0"/>
          </a:p>
          <a:p>
            <a:pPr algn="ctr"/>
            <a:r>
              <a:rPr lang="en-US" dirty="0" smtClean="0"/>
              <a:t>Grows in clay soils on north edge of Snake River Plains.</a:t>
            </a:r>
            <a:endParaRPr lang="en-US" dirty="0"/>
          </a:p>
        </p:txBody>
      </p:sp>
      <p:pic>
        <p:nvPicPr>
          <p:cNvPr id="14" name="Content Placeholder 10" descr="SAM_0209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880"/>
          <a:stretch/>
        </p:blipFill>
        <p:spPr>
          <a:xfrm>
            <a:off x="863600" y="1958228"/>
            <a:ext cx="3810000" cy="3935574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5989" y="2006797"/>
            <a:ext cx="3686921" cy="3887005"/>
          </a:xfrm>
        </p:spPr>
      </p:pic>
    </p:spTree>
    <p:extLst>
      <p:ext uri="{BB962C8B-B14F-4D97-AF65-F5344CB8AC3E}">
        <p14:creationId xmlns:p14="http://schemas.microsoft.com/office/powerpoint/2010/main" val="718161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3000" y="1054100"/>
            <a:ext cx="3816547" cy="42799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699" y="1054100"/>
            <a:ext cx="3994573" cy="4279900"/>
          </a:xfrm>
        </p:spPr>
      </p:pic>
      <p:sp>
        <p:nvSpPr>
          <p:cNvPr id="9" name="TextBox 8"/>
          <p:cNvSpPr txBox="1"/>
          <p:nvPr/>
        </p:nvSpPr>
        <p:spPr>
          <a:xfrm>
            <a:off x="774699" y="5499100"/>
            <a:ext cx="78994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Damage to population of Andrus’s biscuitroot caused by road construction for new development; note long exposed roots in photo on right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2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605083"/>
          </a:xfrm>
        </p:spPr>
        <p:txBody>
          <a:bodyPr/>
          <a:lstStyle/>
          <a:p>
            <a:r>
              <a:rPr lang="en-US" dirty="0" smtClean="0"/>
              <a:t>At an undisclosed location . . .</a:t>
            </a:r>
            <a:endParaRPr lang="en-US" dirty="0"/>
          </a:p>
        </p:txBody>
      </p:sp>
      <p:pic>
        <p:nvPicPr>
          <p:cNvPr id="5" name="Content Placeholder 4" descr="SAM_0976.JPG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9" b="-1092"/>
          <a:stretch/>
        </p:blipFill>
        <p:spPr>
          <a:xfrm>
            <a:off x="3540233" y="1877363"/>
            <a:ext cx="5387312" cy="4545401"/>
          </a:xfrm>
        </p:spPr>
      </p:pic>
      <p:pic>
        <p:nvPicPr>
          <p:cNvPr id="8" name="Content Placeholder 7" descr="SAM_0995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77"/>
          <a:stretch/>
        </p:blipFill>
        <p:spPr>
          <a:xfrm rot="5400000">
            <a:off x="-349446" y="2543767"/>
            <a:ext cx="4209731" cy="3146336"/>
          </a:xfrm>
        </p:spPr>
      </p:pic>
      <p:sp>
        <p:nvSpPr>
          <p:cNvPr id="3" name="TextBox 2"/>
          <p:cNvSpPr txBox="1"/>
          <p:nvPr/>
        </p:nvSpPr>
        <p:spPr>
          <a:xfrm>
            <a:off x="1066800" y="1292588"/>
            <a:ext cx="7061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 err="1" smtClean="0"/>
              <a:t>Pediocactus</a:t>
            </a:r>
            <a:r>
              <a:rPr lang="en-US" sz="3200" i="1" dirty="0" smtClean="0"/>
              <a:t> </a:t>
            </a:r>
            <a:r>
              <a:rPr lang="en-US" sz="3200" i="1" dirty="0" err="1" smtClean="0"/>
              <a:t>simpsonii</a:t>
            </a:r>
            <a:r>
              <a:rPr lang="en-US" sz="3200" i="1" dirty="0" smtClean="0"/>
              <a:t>, </a:t>
            </a:r>
            <a:r>
              <a:rPr lang="en-US" sz="3200" i="1" dirty="0" err="1" smtClean="0"/>
              <a:t>nigrispina</a:t>
            </a:r>
            <a:r>
              <a:rPr lang="en-US" sz="3200" i="1" dirty="0" smtClean="0"/>
              <a:t>, </a:t>
            </a:r>
            <a:r>
              <a:rPr lang="en-US" sz="3200" dirty="0" smtClean="0"/>
              <a:t> or ???</a:t>
            </a:r>
            <a:endParaRPr lang="en-US" sz="3200" i="1" dirty="0"/>
          </a:p>
        </p:txBody>
      </p:sp>
    </p:spTree>
    <p:extLst>
      <p:ext uri="{BB962C8B-B14F-4D97-AF65-F5344CB8AC3E}">
        <p14:creationId xmlns:p14="http://schemas.microsoft.com/office/powerpoint/2010/main" val="686521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344" y="838200"/>
            <a:ext cx="7772400" cy="599692"/>
          </a:xfrm>
        </p:spPr>
        <p:txBody>
          <a:bodyPr/>
          <a:lstStyle/>
          <a:p>
            <a:pPr algn="ctr"/>
            <a:r>
              <a:rPr lang="en-US" sz="3200" dirty="0" smtClean="0"/>
              <a:t>North-Facing vs. South-Facing Slopes</a:t>
            </a:r>
            <a:endParaRPr lang="en-US" sz="3200" dirty="0"/>
          </a:p>
        </p:txBody>
      </p:sp>
      <p:pic>
        <p:nvPicPr>
          <p:cNvPr id="4" name="Content Placeholder 3" descr="SAM_3155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2" t="-2641"/>
          <a:stretch/>
        </p:blipFill>
        <p:spPr>
          <a:xfrm>
            <a:off x="828344" y="1437892"/>
            <a:ext cx="8078357" cy="5098433"/>
          </a:xfrm>
        </p:spPr>
      </p:pic>
    </p:spTree>
    <p:extLst>
      <p:ext uri="{BB962C8B-B14F-4D97-AF65-F5344CB8AC3E}">
        <p14:creationId xmlns:p14="http://schemas.microsoft.com/office/powerpoint/2010/main" val="15635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99" y="838200"/>
            <a:ext cx="8089901" cy="647700"/>
          </a:xfrm>
        </p:spPr>
        <p:txBody>
          <a:bodyPr/>
          <a:lstStyle/>
          <a:p>
            <a:pPr algn="ctr"/>
            <a:r>
              <a:rPr lang="en-US" sz="3200" dirty="0" smtClean="0"/>
              <a:t>Some local onions that “haven’t read the book”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499" y="1625600"/>
            <a:ext cx="3941741" cy="4305300"/>
          </a:xfrm>
        </p:spPr>
      </p:pic>
      <p:sp>
        <p:nvSpPr>
          <p:cNvPr id="7" name="TextBox 6"/>
          <p:cNvSpPr txBox="1"/>
          <p:nvPr/>
        </p:nvSpPr>
        <p:spPr>
          <a:xfrm>
            <a:off x="1123097" y="5930900"/>
            <a:ext cx="319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Allium </a:t>
            </a:r>
            <a:r>
              <a:rPr lang="en-US" i="1" dirty="0" err="1"/>
              <a:t>tolmiei</a:t>
            </a:r>
            <a:r>
              <a:rPr lang="en-US" i="1" dirty="0"/>
              <a:t>, A. </a:t>
            </a:r>
            <a:r>
              <a:rPr lang="en-US" i="1" dirty="0" err="1"/>
              <a:t>lemmonii</a:t>
            </a:r>
            <a:r>
              <a:rPr lang="en-US" i="1" dirty="0"/>
              <a:t>, </a:t>
            </a:r>
            <a:r>
              <a:rPr lang="en-US" dirty="0"/>
              <a:t>or ?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1747" y="1625600"/>
            <a:ext cx="4207453" cy="4305300"/>
          </a:xfrm>
        </p:spPr>
      </p:pic>
      <p:sp>
        <p:nvSpPr>
          <p:cNvPr id="10" name="TextBox 9"/>
          <p:cNvSpPr txBox="1"/>
          <p:nvPr/>
        </p:nvSpPr>
        <p:spPr>
          <a:xfrm>
            <a:off x="4868839" y="5977066"/>
            <a:ext cx="3970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Not quite either </a:t>
            </a:r>
            <a:r>
              <a:rPr lang="en-US" i="1" dirty="0" smtClean="0"/>
              <a:t>Allium </a:t>
            </a:r>
            <a:r>
              <a:rPr lang="en-US" i="1" dirty="0" err="1" smtClean="0"/>
              <a:t>aaseae</a:t>
            </a:r>
            <a:r>
              <a:rPr lang="en-US" i="1" dirty="0" smtClean="0"/>
              <a:t> </a:t>
            </a:r>
            <a:r>
              <a:rPr lang="en-US" dirty="0" smtClean="0"/>
              <a:t>or</a:t>
            </a:r>
            <a:r>
              <a:rPr lang="en-US" i="1" dirty="0" smtClean="0"/>
              <a:t> Allium </a:t>
            </a:r>
            <a:r>
              <a:rPr lang="en-US" i="1" dirty="0" err="1" smtClean="0"/>
              <a:t>simillimum</a:t>
            </a:r>
            <a:r>
              <a:rPr lang="en-US" i="1" dirty="0" smtClean="0"/>
              <a:t>, </a:t>
            </a:r>
            <a:r>
              <a:rPr lang="en-US" dirty="0" smtClean="0"/>
              <a:t>but somewhere in between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47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 smtClean="0"/>
              <a:t>Possible undescribed variety of western </a:t>
            </a:r>
            <a:r>
              <a:rPr lang="en-US" sz="3600" dirty="0" err="1" smtClean="0"/>
              <a:t>mugwort</a:t>
            </a:r>
            <a:r>
              <a:rPr lang="en-US" sz="3600" dirty="0" smtClean="0"/>
              <a:t> (</a:t>
            </a:r>
            <a:r>
              <a:rPr lang="en-US" sz="3600" i="1" dirty="0" smtClean="0"/>
              <a:t>Artemisia </a:t>
            </a:r>
            <a:r>
              <a:rPr lang="en-US" sz="3600" i="1" dirty="0" err="1" smtClean="0"/>
              <a:t>ludoviciana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41" y="1981200"/>
            <a:ext cx="3107460" cy="4143280"/>
          </a:xfrm>
        </p:spPr>
      </p:pic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54520" y="1981200"/>
            <a:ext cx="4584680" cy="4143280"/>
          </a:xfrm>
        </p:spPr>
      </p:pic>
      <p:sp>
        <p:nvSpPr>
          <p:cNvPr id="7" name="TextBox 6"/>
          <p:cNvSpPr txBox="1"/>
          <p:nvPr/>
        </p:nvSpPr>
        <p:spPr>
          <a:xfrm>
            <a:off x="4861142" y="6124480"/>
            <a:ext cx="3371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Common variety occurring locally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16421" y="6153992"/>
            <a:ext cx="2832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Unusual </a:t>
            </a:r>
            <a:r>
              <a:rPr lang="en-US" smtClean="0"/>
              <a:t>form on</a:t>
            </a:r>
            <a:r>
              <a:rPr lang="en-US" dirty="0"/>
              <a:t> </a:t>
            </a:r>
            <a:r>
              <a:rPr lang="en-US" smtClean="0"/>
              <a:t>basalt </a:t>
            </a:r>
            <a:r>
              <a:rPr lang="en-US" dirty="0" smtClean="0"/>
              <a:t>cliff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1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825500"/>
            <a:ext cx="8293100" cy="736600"/>
          </a:xfrm>
        </p:spPr>
        <p:txBody>
          <a:bodyPr/>
          <a:lstStyle/>
          <a:p>
            <a:pPr algn="ctr"/>
            <a:r>
              <a:rPr lang="en-US" sz="3600" b="1" dirty="0" smtClean="0"/>
              <a:t>Boise Front “Treasures” Under Siege</a:t>
            </a:r>
            <a:endParaRPr lang="en-US" sz="3600" b="1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41400" y="1682750"/>
            <a:ext cx="7772400" cy="4857750"/>
          </a:xfrm>
        </p:spPr>
        <p:txBody>
          <a:bodyPr/>
          <a:lstStyle/>
          <a:p>
            <a:r>
              <a:rPr lang="en-US" sz="2800" dirty="0" smtClean="0"/>
              <a:t>Bulldozing for housing developments, roads, and other construction.</a:t>
            </a:r>
          </a:p>
          <a:p>
            <a:r>
              <a:rPr lang="en-US" sz="2800" dirty="0" smtClean="0"/>
              <a:t>Displacement by invasive non-native species, in particular annual grasses.</a:t>
            </a:r>
          </a:p>
          <a:p>
            <a:r>
              <a:rPr lang="en-US" sz="2800" dirty="0" smtClean="0"/>
              <a:t>Intentional habitat alteration for grazing, fire control, and other purposes.</a:t>
            </a:r>
          </a:p>
          <a:p>
            <a:r>
              <a:rPr lang="en-US" sz="2800" dirty="0" smtClean="0"/>
              <a:t>Cumulative impact of uninformed or uncaring recreational and other activities.</a:t>
            </a:r>
          </a:p>
          <a:p>
            <a:pPr marL="0" indent="0">
              <a:buNone/>
            </a:pPr>
            <a:r>
              <a:rPr lang="en-US" b="1" dirty="0" smtClean="0"/>
              <a:t>All of these result in cumulative habitat loss, and each contributes to the others.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90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317" y="723901"/>
            <a:ext cx="7772400" cy="1219200"/>
          </a:xfrm>
        </p:spPr>
        <p:txBody>
          <a:bodyPr/>
          <a:lstStyle/>
          <a:p>
            <a:pPr algn="ctr"/>
            <a:r>
              <a:rPr lang="en-US" sz="3600" dirty="0" smtClean="0"/>
              <a:t>Intact shrub-steppe with abundant wildflower diversity &amp; wildlife habitat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620" y="1943101"/>
            <a:ext cx="3936180" cy="4184650"/>
          </a:xfrm>
        </p:spPr>
      </p:pic>
      <p:pic>
        <p:nvPicPr>
          <p:cNvPr id="7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8817" y="1943101"/>
            <a:ext cx="4352036" cy="4184650"/>
          </a:xfrm>
        </p:spPr>
      </p:pic>
      <p:sp>
        <p:nvSpPr>
          <p:cNvPr id="3" name="TextBox 2"/>
          <p:cNvSpPr txBox="1"/>
          <p:nvPr/>
        </p:nvSpPr>
        <p:spPr>
          <a:xfrm>
            <a:off x="1251599" y="6127751"/>
            <a:ext cx="71078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used to be the most common habitat in the </a:t>
            </a:r>
            <a:r>
              <a:rPr lang="en-US" sz="2000" smtClean="0"/>
              <a:t>Boise Foothills, now </a:t>
            </a:r>
            <a:r>
              <a:rPr lang="en-US" sz="2000" dirty="0" smtClean="0"/>
              <a:t>increasingly rare.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23638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317" y="956187"/>
            <a:ext cx="7772400" cy="994492"/>
          </a:xfrm>
        </p:spPr>
        <p:txBody>
          <a:bodyPr/>
          <a:lstStyle/>
          <a:p>
            <a:pPr algn="ctr"/>
            <a:r>
              <a:rPr lang="en-US" sz="3200" dirty="0" smtClean="0"/>
              <a:t>Open areas between shrubs and bunchgrasses provide critical habitat</a:t>
            </a:r>
            <a:r>
              <a:rPr lang="en-US" sz="3200" dirty="0"/>
              <a:t> </a:t>
            </a:r>
            <a:r>
              <a:rPr lang="en-US" sz="3200" dirty="0" smtClean="0"/>
              <a:t>and limit fire spread</a:t>
            </a:r>
            <a:endParaRPr lang="en-US" sz="3200" dirty="0"/>
          </a:p>
        </p:txBody>
      </p:sp>
      <p:pic>
        <p:nvPicPr>
          <p:cNvPr id="6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600" y="1950679"/>
            <a:ext cx="4085188" cy="4317386"/>
          </a:xfrm>
        </p:spPr>
      </p:pic>
      <p:pic>
        <p:nvPicPr>
          <p:cNvPr id="8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77"/>
          <a:stretch/>
        </p:blipFill>
        <p:spPr>
          <a:xfrm>
            <a:off x="4737805" y="1950679"/>
            <a:ext cx="4235540" cy="4412021"/>
          </a:xfrm>
        </p:spPr>
      </p:pic>
    </p:spTree>
    <p:extLst>
      <p:ext uri="{BB962C8B-B14F-4D97-AF65-F5344CB8AC3E}">
        <p14:creationId xmlns:p14="http://schemas.microsoft.com/office/powerpoint/2010/main" val="128813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965200"/>
          </a:xfrm>
        </p:spPr>
        <p:txBody>
          <a:bodyPr/>
          <a:lstStyle/>
          <a:p>
            <a:r>
              <a:rPr lang="en-US" sz="3600" dirty="0" smtClean="0"/>
              <a:t>Invasive non-natives fill open areas, choking out natives and spreading fires</a:t>
            </a:r>
            <a:endParaRPr lang="en-US" sz="36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700" y="1803400"/>
            <a:ext cx="3835400" cy="4051479"/>
          </a:xfrm>
        </p:spPr>
      </p:pic>
      <p:sp>
        <p:nvSpPr>
          <p:cNvPr id="16" name="TextBox 15"/>
          <p:cNvSpPr txBox="1"/>
          <p:nvPr/>
        </p:nvSpPr>
        <p:spPr>
          <a:xfrm>
            <a:off x="945768" y="5854879"/>
            <a:ext cx="34932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Invasive bachelor-buttons and </a:t>
            </a:r>
          </a:p>
          <a:p>
            <a:r>
              <a:rPr lang="en-US" dirty="0" err="1" smtClean="0"/>
              <a:t>cheatgrass</a:t>
            </a:r>
            <a:r>
              <a:rPr lang="en-US" dirty="0" smtClean="0"/>
              <a:t> filling in between shrubs</a:t>
            </a:r>
            <a:endParaRPr lang="en-US" dirty="0"/>
          </a:p>
        </p:txBody>
      </p:sp>
      <p:pic>
        <p:nvPicPr>
          <p:cNvPr id="7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599" y="1803399"/>
            <a:ext cx="4032547" cy="4051479"/>
          </a:xfrm>
        </p:spPr>
      </p:pic>
      <p:sp>
        <p:nvSpPr>
          <p:cNvPr id="3" name="TextBox 2"/>
          <p:cNvSpPr txBox="1"/>
          <p:nvPr/>
        </p:nvSpPr>
        <p:spPr>
          <a:xfrm>
            <a:off x="5041900" y="5956300"/>
            <a:ext cx="348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Feral rye </a:t>
            </a:r>
            <a:r>
              <a:rPr lang="en-US" smtClean="0"/>
              <a:t>displacing everything else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21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After repeated episodes of disturbance, invasive non-natives, and fire, this . . .</a:t>
            </a:r>
            <a:endParaRPr lang="en-US" sz="3600" dirty="0"/>
          </a:p>
        </p:txBody>
      </p:sp>
      <p:pic>
        <p:nvPicPr>
          <p:cNvPr id="7" name="Content Placeholder 10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5600" y="1981200"/>
            <a:ext cx="6438900" cy="4459424"/>
          </a:xfrm>
        </p:spPr>
      </p:pic>
    </p:spTree>
    <p:extLst>
      <p:ext uri="{BB962C8B-B14F-4D97-AF65-F5344CB8AC3E}">
        <p14:creationId xmlns:p14="http://schemas.microsoft.com/office/powerpoint/2010/main" val="1137849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772400" cy="660400"/>
          </a:xfrm>
        </p:spPr>
        <p:txBody>
          <a:bodyPr/>
          <a:lstStyle/>
          <a:p>
            <a:r>
              <a:rPr lang="en-US" sz="3600" dirty="0" smtClean="0"/>
              <a:t>. . . becomes this.</a:t>
            </a:r>
            <a:endParaRPr lang="en-US" sz="3600" dirty="0"/>
          </a:p>
        </p:txBody>
      </p:sp>
      <p:pic>
        <p:nvPicPr>
          <p:cNvPr id="4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4750" y="1590675"/>
            <a:ext cx="7556500" cy="4751669"/>
          </a:xfrm>
        </p:spPr>
      </p:pic>
    </p:spTree>
    <p:extLst>
      <p:ext uri="{BB962C8B-B14F-4D97-AF65-F5344CB8AC3E}">
        <p14:creationId xmlns:p14="http://schemas.microsoft.com/office/powerpoint/2010/main" val="138597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Reversal is difficult, expensive, and seldom completely successful.</a:t>
            </a:r>
            <a:endParaRPr lang="en-US" sz="3600" dirty="0"/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6998" y="2086162"/>
            <a:ext cx="3727704" cy="4111438"/>
          </a:xfrm>
        </p:spPr>
      </p:pic>
      <p:pic>
        <p:nvPicPr>
          <p:cNvPr id="7" name="Content Placeholder 10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800" y="2103282"/>
            <a:ext cx="3700800" cy="4094318"/>
          </a:xfrm>
        </p:spPr>
      </p:pic>
      <p:sp>
        <p:nvSpPr>
          <p:cNvPr id="10" name="Right Arrow 9"/>
          <p:cNvSpPr/>
          <p:nvPr/>
        </p:nvSpPr>
        <p:spPr bwMode="auto">
          <a:xfrm>
            <a:off x="4305300" y="2578100"/>
            <a:ext cx="901700" cy="1422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1" name="Left Arrow 10"/>
          <p:cNvSpPr/>
          <p:nvPr/>
        </p:nvSpPr>
        <p:spPr bwMode="auto">
          <a:xfrm>
            <a:off x="4365000" y="5022850"/>
            <a:ext cx="736600" cy="152400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  <a:ea typeface="ＭＳ Ｐゴシック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20160" y="3957215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easy!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4420159" y="5207337"/>
            <a:ext cx="7360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very </a:t>
            </a:r>
          </a:p>
          <a:p>
            <a:r>
              <a:rPr lang="en-US" b="1" dirty="0" smtClean="0"/>
              <a:t>hard!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04246" y="6319682"/>
            <a:ext cx="340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Mosaic of high diversity of natives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5689702" y="6319682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Monoculture of non-natives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573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28421" y="759417"/>
            <a:ext cx="8245098" cy="1342433"/>
          </a:xfrm>
        </p:spPr>
        <p:txBody>
          <a:bodyPr/>
          <a:lstStyle/>
          <a:p>
            <a:r>
              <a:rPr lang="en-US" sz="2800" dirty="0" smtClean="0"/>
              <a:t>Invasive non-native annual grasses, such as feral </a:t>
            </a:r>
            <a:r>
              <a:rPr lang="en-US" sz="2800" smtClean="0"/>
              <a:t>rye (foreground), </a:t>
            </a:r>
            <a:r>
              <a:rPr lang="en-US" sz="2800" dirty="0" smtClean="0"/>
              <a:t>are a major contributing factor to large fires, such as the one on </a:t>
            </a:r>
            <a:r>
              <a:rPr lang="en-US" sz="2800" dirty="0" err="1" smtClean="0"/>
              <a:t>Tablerock</a:t>
            </a:r>
            <a:r>
              <a:rPr lang="en-US" sz="2800" dirty="0" smtClean="0"/>
              <a:t> (background)</a:t>
            </a:r>
            <a:endParaRPr lang="en-US" sz="28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913" y="2101850"/>
            <a:ext cx="7740113" cy="4460407"/>
          </a:xfrm>
        </p:spPr>
      </p:pic>
    </p:spTree>
    <p:extLst>
      <p:ext uri="{BB962C8B-B14F-4D97-AF65-F5344CB8AC3E}">
        <p14:creationId xmlns:p14="http://schemas.microsoft.com/office/powerpoint/2010/main" val="52163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ature">
  <a:themeElements>
    <a:clrScheme name="Nature 2">
      <a:dk1>
        <a:srgbClr val="5B5249"/>
      </a:dk1>
      <a:lt1>
        <a:srgbClr val="FFFFFF"/>
      </a:lt1>
      <a:dk2>
        <a:srgbClr val="2A3D7A"/>
      </a:dk2>
      <a:lt2>
        <a:srgbClr val="CEC8BA"/>
      </a:lt2>
      <a:accent1>
        <a:srgbClr val="C9DDF1"/>
      </a:accent1>
      <a:accent2>
        <a:srgbClr val="FAC164"/>
      </a:accent2>
      <a:accent3>
        <a:srgbClr val="FFFFFF"/>
      </a:accent3>
      <a:accent4>
        <a:srgbClr val="4C453D"/>
      </a:accent4>
      <a:accent5>
        <a:srgbClr val="E1EBF7"/>
      </a:accent5>
      <a:accent6>
        <a:srgbClr val="E3AF5A"/>
      </a:accent6>
      <a:hlink>
        <a:srgbClr val="B0AE6A"/>
      </a:hlink>
      <a:folHlink>
        <a:srgbClr val="C3E684"/>
      </a:folHlink>
    </a:clrScheme>
    <a:fontScheme name="Natur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Nature 1">
        <a:dk1>
          <a:srgbClr val="666699"/>
        </a:dk1>
        <a:lt1>
          <a:srgbClr val="FFFFCC"/>
        </a:lt1>
        <a:dk2>
          <a:srgbClr val="687FCA"/>
        </a:dk2>
        <a:lt2>
          <a:srgbClr val="192449"/>
        </a:lt2>
        <a:accent1>
          <a:srgbClr val="C9DDF1"/>
        </a:accent1>
        <a:accent2>
          <a:srgbClr val="FAC164"/>
        </a:accent2>
        <a:accent3>
          <a:srgbClr val="B9C0E1"/>
        </a:accent3>
        <a:accent4>
          <a:srgbClr val="DADAAE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2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3">
        <a:dk1>
          <a:srgbClr val="333333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2A2A2A"/>
        </a:accent4>
        <a:accent5>
          <a:srgbClr val="EBEBEB"/>
        </a:accent5>
        <a:accent6>
          <a:srgbClr val="A1A1A1"/>
        </a:accent6>
        <a:hlink>
          <a:srgbClr val="808080"/>
        </a:hlink>
        <a:folHlink>
          <a:srgbClr val="5F5F5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ature 4">
        <a:dk1>
          <a:srgbClr val="8061A5"/>
        </a:dk1>
        <a:lt1>
          <a:srgbClr val="FFFFCC"/>
        </a:lt1>
        <a:dk2>
          <a:srgbClr val="967DB5"/>
        </a:dk2>
        <a:lt2>
          <a:srgbClr val="192449"/>
        </a:lt2>
        <a:accent1>
          <a:srgbClr val="D6C9F1"/>
        </a:accent1>
        <a:accent2>
          <a:srgbClr val="FAC164"/>
        </a:accent2>
        <a:accent3>
          <a:srgbClr val="C9BFD7"/>
        </a:accent3>
        <a:accent4>
          <a:srgbClr val="DADAAE"/>
        </a:accent4>
        <a:accent5>
          <a:srgbClr val="E8E1F7"/>
        </a:accent5>
        <a:accent6>
          <a:srgbClr val="E3AF5A"/>
        </a:accent6>
        <a:hlink>
          <a:srgbClr val="B0AE6A"/>
        </a:hlink>
        <a:folHlink>
          <a:srgbClr val="C3E6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ature 5">
        <a:dk1>
          <a:srgbClr val="5B5249"/>
        </a:dk1>
        <a:lt1>
          <a:srgbClr val="FFFFFF"/>
        </a:lt1>
        <a:dk2>
          <a:srgbClr val="2A3D7A"/>
        </a:dk2>
        <a:lt2>
          <a:srgbClr val="CEC8BA"/>
        </a:lt2>
        <a:accent1>
          <a:srgbClr val="C9DDF1"/>
        </a:accent1>
        <a:accent2>
          <a:srgbClr val="FAC164"/>
        </a:accent2>
        <a:accent3>
          <a:srgbClr val="FFFFFF"/>
        </a:accent3>
        <a:accent4>
          <a:srgbClr val="4C453D"/>
        </a:accent4>
        <a:accent5>
          <a:srgbClr val="E1EBF7"/>
        </a:accent5>
        <a:accent6>
          <a:srgbClr val="E3AF5A"/>
        </a:accent6>
        <a:hlink>
          <a:srgbClr val="993333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nature.thmx</Template>
  <TotalTime>5322</TotalTime>
  <Words>2381</Words>
  <Application>Microsoft Macintosh PowerPoint</Application>
  <PresentationFormat>On-screen Show (4:3)</PresentationFormat>
  <Paragraphs>355</Paragraphs>
  <Slides>108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15" baseType="lpstr">
      <vt:lpstr>Arial</vt:lpstr>
      <vt:lpstr>Calibri</vt:lpstr>
      <vt:lpstr>ＭＳ Ｐゴシック</vt:lpstr>
      <vt:lpstr>Times</vt:lpstr>
      <vt:lpstr>Times New Roman</vt:lpstr>
      <vt:lpstr>Wingdings</vt:lpstr>
      <vt:lpstr>nature</vt:lpstr>
      <vt:lpstr>Treasures of the Boise Front Barbara Ertter</vt:lpstr>
      <vt:lpstr>PowerPoint Presentation</vt:lpstr>
      <vt:lpstr>Boise Front 101</vt:lpstr>
      <vt:lpstr>PowerPoint Presentation</vt:lpstr>
      <vt:lpstr>Lake Idaho Sediments exposed in old sand mine</vt:lpstr>
      <vt:lpstr>Tilted and eroded Lake Idaho terraces  in Boise Foothills</vt:lpstr>
      <vt:lpstr>Importance of Complex Geology and Topography</vt:lpstr>
      <vt:lpstr>Habitat Diversity Increases Biodiversity</vt:lpstr>
      <vt:lpstr>North-Facing vs. South-Facing Slopes</vt:lpstr>
      <vt:lpstr>South exposure</vt:lpstr>
      <vt:lpstr>North exposure</vt:lpstr>
      <vt:lpstr>Flowing mud during freeze-thaw cycles on fine soil of north-facing slopes  </vt:lpstr>
      <vt:lpstr>Plateaus</vt:lpstr>
      <vt:lpstr>Brushy Streams</vt:lpstr>
      <vt:lpstr>Native vs. Non-native Roses</vt:lpstr>
      <vt:lpstr>Western Poison-ivy (Toxicodendron rydbergii/Rhus radicans)</vt:lpstr>
      <vt:lpstr>Dry Creek and Redband Trout</vt:lpstr>
      <vt:lpstr>Disproportional impact of grazing on creekside habitats</vt:lpstr>
      <vt:lpstr>Relictual Spring-fed Wetlands</vt:lpstr>
      <vt:lpstr>PowerPoint Presentation</vt:lpstr>
      <vt:lpstr>Remnant Hot-spring Wetlands</vt:lpstr>
      <vt:lpstr>PowerPoint Presentation</vt:lpstr>
      <vt:lpstr>PowerPoint Presentation</vt:lpstr>
      <vt:lpstr>Outcrops of Unusual Geology Add Habitat Diversity</vt:lpstr>
      <vt:lpstr>Small-leaf bricklebrush (Brickellia microphylla) at Castle Rock Preserve</vt:lpstr>
      <vt:lpstr>Seepage on granite outcrops, Sweet Connie Trail</vt:lpstr>
      <vt:lpstr>Seasonal and Altitudinal Diversity</vt:lpstr>
      <vt:lpstr>Easy-to-Find Early Spring Flowers</vt:lpstr>
      <vt:lpstr>Harder-to-Find Spring Flowers</vt:lpstr>
      <vt:lpstr>Look-alike Lithophragma</vt:lpstr>
      <vt:lpstr>Best hike for rare plants in spring:       Hillside to Hollow</vt:lpstr>
      <vt:lpstr>Locally rare plants  in Polecat Gulch</vt:lpstr>
      <vt:lpstr> Summer flowers, showy . . .</vt:lpstr>
      <vt:lpstr>. . . and otherwise</vt:lpstr>
      <vt:lpstr>Know your Lupines!</vt:lpstr>
      <vt:lpstr>PowerPoint Presentation</vt:lpstr>
      <vt:lpstr>And how about all those those  “dandelions”?</vt:lpstr>
      <vt:lpstr>“Ringers” in the Boise Front</vt:lpstr>
      <vt:lpstr>PowerPoint Presentation</vt:lpstr>
      <vt:lpstr>Bitterbrush planted in parallel rows</vt:lpstr>
      <vt:lpstr>Special Sites to the East and West</vt:lpstr>
      <vt:lpstr>Oregon Trail &amp; Lydle Gulch</vt:lpstr>
      <vt:lpstr>Basalt Rim south of Boise River</vt:lpstr>
      <vt:lpstr>PowerPoint Presentation</vt:lpstr>
      <vt:lpstr>Oregon Trail Views</vt:lpstr>
      <vt:lpstr>Oregon Trail “sacrifice zone”?</vt:lpstr>
      <vt:lpstr>Lydle Gulch</vt:lpstr>
      <vt:lpstr>Foote Park at mouth of Lydle Gulch</vt:lpstr>
      <vt:lpstr>Scutellaria footeana in Lydle Gulch (now included in dwarf skullcap, Scutellaria nana)</vt:lpstr>
      <vt:lpstr>Excerpt from “The Lamb That Couldn’t Keep Up” Mary Hallock Foote, 1889</vt:lpstr>
      <vt:lpstr>Beckwith’s Violet (Viola beckwithii)</vt:lpstr>
      <vt:lpstr>Trails north of Hidden Springs</vt:lpstr>
      <vt:lpstr>PowerPoint Presentation</vt:lpstr>
      <vt:lpstr>Camas (Camassia quamash) along Currant Creek</vt:lpstr>
      <vt:lpstr>Trails of Avimor</vt:lpstr>
      <vt:lpstr>Pallid Milkweed (Asclepias cryptoceras)</vt:lpstr>
      <vt:lpstr>PowerPoint Presentation</vt:lpstr>
      <vt:lpstr>PowerPoint Presentation</vt:lpstr>
      <vt:lpstr>Purple Sage  (Salvia dorrii)</vt:lpstr>
      <vt:lpstr>Moving up in elevation</vt:lpstr>
      <vt:lpstr>Low-diversity Mid-elevation Pastureland</vt:lpstr>
      <vt:lpstr>Wind-swept Ridge</vt:lpstr>
      <vt:lpstr>PowerPoint Presentation</vt:lpstr>
      <vt:lpstr>Boise Milkvetch (Astragalus adanus)</vt:lpstr>
      <vt:lpstr>Silverleaf phacelia (Phacelia hastata) with parasitic clustered broomrape (Orobanche fasciculata)</vt:lpstr>
      <vt:lpstr>Upper Hulls Gulch Interpretive Loop</vt:lpstr>
      <vt:lpstr>Upper Dry Creek Trails</vt:lpstr>
      <vt:lpstr>Pretty Penstemon</vt:lpstr>
      <vt:lpstr>Orchids and More!</vt:lpstr>
      <vt:lpstr>Trails of Bogus Basin/Shafer Butte</vt:lpstr>
      <vt:lpstr>PowerPoint Presentation</vt:lpstr>
      <vt:lpstr>More’s Mountain</vt:lpstr>
      <vt:lpstr>Dwarf-mistletoe (Arceuthobium douglasii) on Douglas-fir</vt:lpstr>
      <vt:lpstr>Autumn Hikes for Fall Colors . . .</vt:lpstr>
      <vt:lpstr>. . . and Late Bloomers.</vt:lpstr>
      <vt:lpstr>Rubber rabbitbrush (Ericameria nauseosa)  in the Boise Front</vt:lpstr>
      <vt:lpstr>Big sagebrush (Artemisia tridentata) in the Boise Front</vt:lpstr>
      <vt:lpstr>Special Plants of the Boise Front</vt:lpstr>
      <vt:lpstr>Aase’s onion (Allium aaseae)</vt:lpstr>
      <vt:lpstr>Mulford’s milkvetch (Astragalus mulfordiae) </vt:lpstr>
      <vt:lpstr>Slickspot peppergrass (Lepidium papilliferum)</vt:lpstr>
      <vt:lpstr>Sacajawea Bitter-root (Lewisia sacajaweana)</vt:lpstr>
      <vt:lpstr>Hare’s-foot Milkvetch (Astragalus purshii var. lagopinus)</vt:lpstr>
      <vt:lpstr>PowerPoint Presentation</vt:lpstr>
      <vt:lpstr>Boise Sand-Verbena (Abronia mellifera    var. pahoveorum)</vt:lpstr>
      <vt:lpstr>Is White-lined sphinx moth (Hyles lineata) the primary pollinator of the Boise Sand-verbena, and is it in decline?</vt:lpstr>
      <vt:lpstr>Andrus’s Bicuitroot  (Lomatium andrusianum)</vt:lpstr>
      <vt:lpstr>PowerPoint Presentation</vt:lpstr>
      <vt:lpstr>At an undisclosed location . . .</vt:lpstr>
      <vt:lpstr>Some local onions that “haven’t read the book”</vt:lpstr>
      <vt:lpstr>Possible undescribed variety of western mugwort (Artemisia ludoviciana)</vt:lpstr>
      <vt:lpstr>Boise Front “Treasures” Under Siege</vt:lpstr>
      <vt:lpstr>Intact shrub-steppe with abundant wildflower diversity &amp; wildlife habitat</vt:lpstr>
      <vt:lpstr>Open areas between shrubs and bunchgrasses provide critical habitat and limit fire spread</vt:lpstr>
      <vt:lpstr>Invasive non-natives fill open areas, choking out natives and spreading fires</vt:lpstr>
      <vt:lpstr>After repeated episodes of disturbance, invasive non-natives, and fire, this . . .</vt:lpstr>
      <vt:lpstr>. . . becomes this.</vt:lpstr>
      <vt:lpstr>Reversal is difficult, expensive, and seldom completely successful.</vt:lpstr>
      <vt:lpstr>Invasive non-native annual grasses, such as feral rye (foreground), are a major contributing factor to large fires, such as the one on Tablerock (background)</vt:lpstr>
      <vt:lpstr>What you can do!</vt:lpstr>
      <vt:lpstr>What you can do!</vt:lpstr>
      <vt:lpstr>What you can do!</vt:lpstr>
      <vt:lpstr>What you can do!</vt:lpstr>
      <vt:lpstr>What you can do!</vt:lpstr>
      <vt:lpstr>What you can do!</vt:lpstr>
      <vt:lpstr>What you can do!</vt:lpstr>
      <vt:lpstr>Idaho Native Plant Society’s  3rd Annual Wildflower+ Show Mother’s Day, Sunday, May 10 11 am to 4 pm, Foothills Learning Center</vt:lpstr>
      <vt:lpstr>"Treasures of the Boise Front" Wildflower Walk Series, Spring-Summer 2020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Treasures of the Boise Front</dc:title>
  <dc:creator>Barbara Ertter</dc:creator>
  <cp:lastModifiedBy>Barbara Ertter</cp:lastModifiedBy>
  <cp:revision>255</cp:revision>
  <cp:lastPrinted>2019-03-06T23:06:18Z</cp:lastPrinted>
  <dcterms:created xsi:type="dcterms:W3CDTF">2016-02-18T19:54:09Z</dcterms:created>
  <dcterms:modified xsi:type="dcterms:W3CDTF">2020-02-27T00:34:43Z</dcterms:modified>
</cp:coreProperties>
</file>